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8" r:id="rId1"/>
    <p:sldMasterId id="2147483729" r:id="rId2"/>
  </p:sldMasterIdLst>
  <p:notesMasterIdLst>
    <p:notesMasterId r:id="rId21"/>
  </p:notesMasterIdLst>
  <p:handoutMasterIdLst>
    <p:handoutMasterId r:id="rId22"/>
  </p:handoutMasterIdLst>
  <p:sldIdLst>
    <p:sldId id="505" r:id="rId3"/>
    <p:sldId id="506" r:id="rId4"/>
    <p:sldId id="288" r:id="rId5"/>
    <p:sldId id="507" r:id="rId6"/>
    <p:sldId id="508" r:id="rId7"/>
    <p:sldId id="509" r:id="rId8"/>
    <p:sldId id="510" r:id="rId9"/>
    <p:sldId id="272" r:id="rId10"/>
    <p:sldId id="275" r:id="rId11"/>
    <p:sldId id="511" r:id="rId12"/>
    <p:sldId id="512" r:id="rId13"/>
    <p:sldId id="513" r:id="rId14"/>
    <p:sldId id="514" r:id="rId15"/>
    <p:sldId id="515" r:id="rId16"/>
    <p:sldId id="287" r:id="rId17"/>
    <p:sldId id="284" r:id="rId18"/>
    <p:sldId id="516" r:id="rId19"/>
    <p:sldId id="517" r:id="rId20"/>
  </p:sldIdLst>
  <p:sldSz cx="9144000" cy="6858000" type="screen4x3"/>
  <p:notesSz cx="6858000" cy="9144000"/>
  <p:embeddedFontLst>
    <p:embeddedFont>
      <p:font typeface="Arial Narrow Bold" panose="020B0706020202030204" pitchFamily="34" charset="0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orbel" panose="020B0503020204020204" pitchFamily="34" charset="0"/>
      <p:regular r:id="rId28"/>
      <p:bold r:id="rId29"/>
      <p:italic r:id="rId30"/>
      <p:boldItalic r:id="rId31"/>
    </p:embeddedFont>
    <p:embeddedFont>
      <p:font typeface="Georgia" panose="02040502050405020303" pitchFamily="18" charset="0"/>
      <p:regular r:id="rId32"/>
      <p:bold r:id="rId33"/>
      <p:italic r:id="rId34"/>
      <p:boldItalic r:id="rId35"/>
    </p:embeddedFont>
    <p:embeddedFont>
      <p:font typeface="Perpetua" panose="02020502060401020303" pitchFamily="18" charset="0"/>
      <p:regular r:id="rId36"/>
      <p:bold r:id="rId37"/>
      <p:italic r:id="rId38"/>
      <p:boldItalic r:id="rId39"/>
    </p:embeddedFont>
    <p:embeddedFont>
      <p:font typeface="Segoe UI" panose="020B0502040204020203" pitchFamily="34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7661" autoAdjust="0"/>
  </p:normalViewPr>
  <p:slideViewPr>
    <p:cSldViewPr>
      <p:cViewPr varScale="1">
        <p:scale>
          <a:sx n="89" d="100"/>
          <a:sy n="89" d="100"/>
        </p:scale>
        <p:origin x="224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2532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8B8DF-24AD-4F40-BBFC-89725AEAF415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352DE-026B-4B56-8316-D39959E3BD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0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9D4B4-0EC2-42AE-ABEC-26842DCC58CF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105E4-9E70-4B8C-B294-1B0219D999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23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District grants are single, annual block grants made to districts in amounts up to 50 percent of their District Designated Fund (DDF). </a:t>
            </a:r>
          </a:p>
          <a:p>
            <a:pPr marL="457153" indent="-457153">
              <a:lnSpc>
                <a:spcPts val="1300"/>
              </a:lnSpc>
              <a:spcBef>
                <a:spcPts val="600"/>
              </a:spcBef>
            </a:pPr>
            <a:endParaRPr lang="en-US" dirty="0">
              <a:solidFill>
                <a:srgbClr val="505050"/>
              </a:solidFill>
              <a:latin typeface="Georgia"/>
              <a:ea typeface="Times New Roman"/>
              <a:cs typeface="Times New Roman"/>
            </a:endParaRPr>
          </a:p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The district grant can fund multiple club and district projects, which may be local or international. </a:t>
            </a:r>
          </a:p>
          <a:p>
            <a:pPr marL="457153" indent="-457153">
              <a:lnSpc>
                <a:spcPts val="1300"/>
              </a:lnSpc>
              <a:spcBef>
                <a:spcPts val="600"/>
              </a:spcBef>
            </a:pPr>
            <a:endParaRPr lang="en-US" dirty="0">
              <a:solidFill>
                <a:srgbClr val="505050"/>
              </a:solidFill>
              <a:latin typeface="Georgia"/>
              <a:ea typeface="Times New Roman"/>
              <a:cs typeface="Times New Roman"/>
            </a:endParaRPr>
          </a:p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District grants allow local decision making, with minimal restrictions, for smaller-scale activities and projects. </a:t>
            </a:r>
            <a:endParaRPr lang="en-US" dirty="0">
              <a:solidFill>
                <a:srgbClr val="000000"/>
              </a:solidFill>
              <a:latin typeface="BerkeleyStd-Book"/>
              <a:ea typeface="Times New Roman"/>
              <a:cs typeface="BerkeleyStd-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0588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00"/>
              </a:lnSpc>
              <a:spcBef>
                <a:spcPts val="600"/>
              </a:spcBef>
              <a:tabLst>
                <a:tab pos="457153" algn="l"/>
              </a:tabLst>
            </a:pPr>
            <a:r>
              <a:rPr lang="en-US" dirty="0"/>
              <a:t>Let’s look at some examples of local and international</a:t>
            </a:r>
            <a:r>
              <a:rPr lang="en-US" baseline="0" dirty="0"/>
              <a:t> </a:t>
            </a:r>
            <a:r>
              <a:rPr lang="en-US" dirty="0"/>
              <a:t>district grant projects.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8355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00"/>
              </a:lnSpc>
              <a:spcBef>
                <a:spcPts val="600"/>
              </a:spcBef>
              <a:tabLst>
                <a:tab pos="457153" algn="l"/>
              </a:tabLst>
            </a:pPr>
            <a:r>
              <a:rPr lang="en-US" dirty="0"/>
              <a:t>Let’s look at some examples of local and international</a:t>
            </a:r>
            <a:r>
              <a:rPr lang="en-US" baseline="0" dirty="0"/>
              <a:t> </a:t>
            </a:r>
            <a:r>
              <a:rPr lang="en-US" dirty="0"/>
              <a:t>district grant projects.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1550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00"/>
              </a:lnSpc>
              <a:spcBef>
                <a:spcPts val="600"/>
              </a:spcBef>
              <a:tabLst>
                <a:tab pos="457153" algn="l"/>
              </a:tabLst>
            </a:pPr>
            <a:r>
              <a:rPr lang="en-US" dirty="0"/>
              <a:t>Let’s look at some examples of local and international</a:t>
            </a:r>
            <a:r>
              <a:rPr lang="en-US" baseline="0" dirty="0"/>
              <a:t> </a:t>
            </a:r>
            <a:r>
              <a:rPr lang="en-US" dirty="0"/>
              <a:t>district grant projects.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794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00"/>
              </a:lnSpc>
              <a:spcBef>
                <a:spcPts val="600"/>
              </a:spcBef>
              <a:tabLst>
                <a:tab pos="457153" algn="l"/>
              </a:tabLst>
            </a:pPr>
            <a:r>
              <a:rPr lang="en-US" dirty="0"/>
              <a:t>Let’s look at some examples of local and international</a:t>
            </a:r>
            <a:r>
              <a:rPr lang="en-US" baseline="0" dirty="0"/>
              <a:t> </a:t>
            </a:r>
            <a:r>
              <a:rPr lang="en-US" dirty="0"/>
              <a:t>district grant projects.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339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 district-specific information.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ASK:</a:t>
            </a:r>
            <a:r>
              <a:rPr lang="en-US" dirty="0"/>
              <a:t> What planning will your club need to do before receiving district grant funds?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691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District grants are single, annual block grants made to districts in amounts up to 50 percent of their District Designated Fund (DDF). </a:t>
            </a:r>
          </a:p>
          <a:p>
            <a:pPr marL="457153" indent="-457153">
              <a:lnSpc>
                <a:spcPts val="1300"/>
              </a:lnSpc>
              <a:spcBef>
                <a:spcPts val="600"/>
              </a:spcBef>
            </a:pPr>
            <a:endParaRPr lang="en-US" dirty="0">
              <a:solidFill>
                <a:srgbClr val="505050"/>
              </a:solidFill>
              <a:latin typeface="Georgia"/>
              <a:ea typeface="Times New Roman"/>
              <a:cs typeface="Times New Roman"/>
            </a:endParaRPr>
          </a:p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The district grant can fund multiple club and district projects, which may be local or international. </a:t>
            </a:r>
          </a:p>
          <a:p>
            <a:pPr marL="457153" indent="-457153">
              <a:lnSpc>
                <a:spcPts val="1300"/>
              </a:lnSpc>
              <a:spcBef>
                <a:spcPts val="600"/>
              </a:spcBef>
            </a:pPr>
            <a:endParaRPr lang="en-US" dirty="0">
              <a:solidFill>
                <a:srgbClr val="505050"/>
              </a:solidFill>
              <a:latin typeface="Georgia"/>
              <a:ea typeface="Times New Roman"/>
              <a:cs typeface="Times New Roman"/>
            </a:endParaRPr>
          </a:p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District grants allow local decision making, with minimal restrictions, for smaller-scale activities and projects. </a:t>
            </a:r>
            <a:endParaRPr lang="en-US" dirty="0">
              <a:solidFill>
                <a:srgbClr val="000000"/>
              </a:solidFill>
              <a:latin typeface="BerkeleyStd-Book"/>
              <a:ea typeface="Times New Roman"/>
              <a:cs typeface="BerkeleyStd-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584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District grants are single, annual block grants made to districts in amounts up to 50 percent of their District Designated Fund (DDF). </a:t>
            </a:r>
          </a:p>
          <a:p>
            <a:pPr marL="457153" indent="-457153">
              <a:lnSpc>
                <a:spcPts val="1300"/>
              </a:lnSpc>
              <a:spcBef>
                <a:spcPts val="600"/>
              </a:spcBef>
            </a:pPr>
            <a:endParaRPr lang="en-US" dirty="0">
              <a:solidFill>
                <a:srgbClr val="505050"/>
              </a:solidFill>
              <a:latin typeface="Georgia"/>
              <a:ea typeface="Times New Roman"/>
              <a:cs typeface="Times New Roman"/>
            </a:endParaRPr>
          </a:p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The district grant can fund multiple club and district projects, which may be local or international. </a:t>
            </a:r>
          </a:p>
          <a:p>
            <a:pPr marL="457153" indent="-457153">
              <a:lnSpc>
                <a:spcPts val="1300"/>
              </a:lnSpc>
              <a:spcBef>
                <a:spcPts val="600"/>
              </a:spcBef>
            </a:pPr>
            <a:endParaRPr lang="en-US" dirty="0">
              <a:solidFill>
                <a:srgbClr val="505050"/>
              </a:solidFill>
              <a:latin typeface="Georgia"/>
              <a:ea typeface="Times New Roman"/>
              <a:cs typeface="Times New Roman"/>
            </a:endParaRPr>
          </a:p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District grants allow local decision making, with minimal restrictions, for smaller-scale activities and projects. </a:t>
            </a:r>
            <a:endParaRPr lang="en-US" dirty="0">
              <a:solidFill>
                <a:srgbClr val="000000"/>
              </a:solidFill>
              <a:latin typeface="BerkeleyStd-Book"/>
              <a:ea typeface="Times New Roman"/>
              <a:cs typeface="BerkeleyStd-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750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District grants are single, annual block grants made to districts in amounts up to 50 percent of their District Designated Fund (DDF). </a:t>
            </a:r>
          </a:p>
          <a:p>
            <a:pPr marL="457153" indent="-457153">
              <a:lnSpc>
                <a:spcPts val="1300"/>
              </a:lnSpc>
              <a:spcBef>
                <a:spcPts val="600"/>
              </a:spcBef>
            </a:pPr>
            <a:endParaRPr lang="en-US" dirty="0">
              <a:solidFill>
                <a:srgbClr val="505050"/>
              </a:solidFill>
              <a:latin typeface="Georgia"/>
              <a:ea typeface="Times New Roman"/>
              <a:cs typeface="Times New Roman"/>
            </a:endParaRPr>
          </a:p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The district grant can fund multiple club and district projects, which may be local or international. </a:t>
            </a:r>
          </a:p>
          <a:p>
            <a:pPr marL="457153" indent="-457153">
              <a:lnSpc>
                <a:spcPts val="1300"/>
              </a:lnSpc>
              <a:spcBef>
                <a:spcPts val="600"/>
              </a:spcBef>
            </a:pPr>
            <a:endParaRPr lang="en-US" dirty="0">
              <a:solidFill>
                <a:srgbClr val="505050"/>
              </a:solidFill>
              <a:latin typeface="Georgia"/>
              <a:ea typeface="Times New Roman"/>
              <a:cs typeface="Times New Roman"/>
            </a:endParaRPr>
          </a:p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District grants allow local decision making, with minimal restrictions, for smaller-scale activities and projects. </a:t>
            </a:r>
            <a:endParaRPr lang="en-US" dirty="0">
              <a:solidFill>
                <a:srgbClr val="000000"/>
              </a:solidFill>
              <a:latin typeface="BerkeleyStd-Book"/>
              <a:ea typeface="Times New Roman"/>
              <a:cs typeface="BerkeleyStd-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9666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District grants are single, annual block grants made to districts in amounts up to 50 percent of their District Designated Fund (DDF). </a:t>
            </a:r>
          </a:p>
          <a:p>
            <a:pPr marL="457153" indent="-457153">
              <a:lnSpc>
                <a:spcPts val="1300"/>
              </a:lnSpc>
              <a:spcBef>
                <a:spcPts val="600"/>
              </a:spcBef>
            </a:pPr>
            <a:endParaRPr lang="en-US" dirty="0">
              <a:solidFill>
                <a:srgbClr val="505050"/>
              </a:solidFill>
              <a:latin typeface="Georgia"/>
              <a:ea typeface="Times New Roman"/>
              <a:cs typeface="Times New Roman"/>
            </a:endParaRPr>
          </a:p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The district grant can fund multiple club and district projects, which may be local or international. </a:t>
            </a:r>
          </a:p>
          <a:p>
            <a:pPr marL="457153" indent="-457153">
              <a:lnSpc>
                <a:spcPts val="1300"/>
              </a:lnSpc>
              <a:spcBef>
                <a:spcPts val="600"/>
              </a:spcBef>
            </a:pPr>
            <a:endParaRPr lang="en-US" dirty="0">
              <a:solidFill>
                <a:srgbClr val="505050"/>
              </a:solidFill>
              <a:latin typeface="Georgia"/>
              <a:ea typeface="Times New Roman"/>
              <a:cs typeface="Times New Roman"/>
            </a:endParaRPr>
          </a:p>
          <a:p>
            <a:pPr marL="171433" indent="-171433">
              <a:lnSpc>
                <a:spcPts val="13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505050"/>
                </a:solidFill>
                <a:latin typeface="Georgia"/>
                <a:ea typeface="Times New Roman"/>
                <a:cs typeface="Times New Roman"/>
              </a:rPr>
              <a:t>District grants allow local decision making, with minimal restrictions, for smaller-scale activities and projects. </a:t>
            </a:r>
            <a:endParaRPr lang="en-US" dirty="0">
              <a:solidFill>
                <a:srgbClr val="000000"/>
              </a:solidFill>
              <a:latin typeface="BerkeleyStd-Book"/>
              <a:ea typeface="Times New Roman"/>
              <a:cs typeface="BerkeleyStd-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916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 district-specific information.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ASK:</a:t>
            </a:r>
            <a:r>
              <a:rPr lang="en-US" dirty="0"/>
              <a:t> What planning will your club need to do before receiving district grant funds?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6871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00"/>
              </a:lnSpc>
              <a:spcBef>
                <a:spcPts val="600"/>
              </a:spcBef>
              <a:tabLst>
                <a:tab pos="457153" algn="l"/>
              </a:tabLst>
            </a:pPr>
            <a:r>
              <a:rPr lang="en-US" dirty="0"/>
              <a:t>Let’s look at some examples of local and international</a:t>
            </a:r>
            <a:r>
              <a:rPr lang="en-US" baseline="0" dirty="0"/>
              <a:t> </a:t>
            </a:r>
            <a:r>
              <a:rPr lang="en-US" dirty="0"/>
              <a:t>district grant projects.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919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00"/>
              </a:lnSpc>
              <a:spcBef>
                <a:spcPts val="600"/>
              </a:spcBef>
              <a:tabLst>
                <a:tab pos="457153" algn="l"/>
              </a:tabLst>
            </a:pPr>
            <a:r>
              <a:rPr lang="en-US" dirty="0"/>
              <a:t>Let’s look at some examples of local and international</a:t>
            </a:r>
            <a:r>
              <a:rPr lang="en-US" baseline="0" dirty="0"/>
              <a:t> </a:t>
            </a:r>
            <a:r>
              <a:rPr lang="en-US" dirty="0"/>
              <a:t>district grant projects.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1651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300"/>
              </a:lnSpc>
              <a:spcBef>
                <a:spcPts val="600"/>
              </a:spcBef>
              <a:tabLst>
                <a:tab pos="457153" algn="l"/>
              </a:tabLst>
            </a:pPr>
            <a:r>
              <a:rPr lang="en-US" dirty="0"/>
              <a:t>Let’s look at some examples of local and international</a:t>
            </a:r>
            <a:r>
              <a:rPr lang="en-US" baseline="0" dirty="0"/>
              <a:t> </a:t>
            </a:r>
            <a:r>
              <a:rPr lang="en-US" dirty="0"/>
              <a:t>district grant projects.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67FC9-21BB-4726-9E6F-D55351544A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526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64000">
              <a:schemeClr val="bg1">
                <a:lumMod val="95000"/>
              </a:schemeClr>
            </a:gs>
            <a:gs pos="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8" y="0"/>
            <a:ext cx="9144000" cy="5143500"/>
          </a:xfrm>
          <a:prstGeom prst="rect">
            <a:avLst/>
          </a:prstGeom>
        </p:spPr>
      </p:pic>
      <p:sp>
        <p:nvSpPr>
          <p:cNvPr id="5" name="Freeform 4"/>
          <p:cNvSpPr/>
          <p:nvPr userDrawn="1"/>
        </p:nvSpPr>
        <p:spPr>
          <a:xfrm>
            <a:off x="-15498" y="3549112"/>
            <a:ext cx="9172538" cy="3323808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72538" h="3323808">
                <a:moveTo>
                  <a:pt x="7749" y="1123627"/>
                </a:moveTo>
                <a:lnTo>
                  <a:pt x="7594169" y="1100380"/>
                </a:lnTo>
                <a:cubicBezTo>
                  <a:pt x="7663911" y="1084881"/>
                  <a:pt x="8663551" y="767166"/>
                  <a:pt x="9159498" y="0"/>
                </a:cubicBezTo>
                <a:cubicBezTo>
                  <a:pt x="9158207" y="1398722"/>
                  <a:pt x="9183082" y="2097449"/>
                  <a:pt x="9167247" y="3308888"/>
                </a:cubicBezTo>
                <a:cubicBezTo>
                  <a:pt x="7561151" y="3327631"/>
                  <a:pt x="1563756" y="3329901"/>
                  <a:pt x="0" y="3308888"/>
                </a:cubicBezTo>
                <a:cubicBezTo>
                  <a:pt x="2651" y="2373475"/>
                  <a:pt x="5165" y="2057400"/>
                  <a:pt x="7749" y="1123627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>
            <a:off x="-9128" y="4896679"/>
            <a:ext cx="9170363" cy="2008899"/>
          </a:xfrm>
          <a:custGeom>
            <a:avLst/>
            <a:gdLst/>
            <a:ahLst/>
            <a:cxnLst/>
            <a:rect l="l" t="t" r="r" b="b"/>
            <a:pathLst>
              <a:path w="9170363" h="2008899">
                <a:moveTo>
                  <a:pt x="9169032" y="0"/>
                </a:moveTo>
                <a:cubicBezTo>
                  <a:pt x="9168363" y="724439"/>
                  <a:pt x="9170448" y="1378416"/>
                  <a:pt x="9170361" y="2008899"/>
                </a:cubicBezTo>
                <a:lnTo>
                  <a:pt x="0" y="2008899"/>
                </a:lnTo>
                <a:cubicBezTo>
                  <a:pt x="460" y="1874569"/>
                  <a:pt x="919" y="1727596"/>
                  <a:pt x="1380" y="1560949"/>
                </a:cubicBezTo>
                <a:lnTo>
                  <a:pt x="7897901" y="1537702"/>
                </a:lnTo>
                <a:cubicBezTo>
                  <a:pt x="7967643" y="1522203"/>
                  <a:pt x="8673085" y="1093169"/>
                  <a:pt x="9169032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920001"/>
            <a:ext cx="7772400" cy="860425"/>
          </a:xfrm>
        </p:spPr>
        <p:txBody>
          <a:bodyPr anchor="b" anchorCtr="0"/>
          <a:lstStyle>
            <a:lvl1pPr algn="l"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200" y="5638800"/>
            <a:ext cx="7753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275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013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169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47801"/>
            <a:ext cx="2855915" cy="4678364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713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contact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5111750" cy="4678363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0" y="1524000"/>
            <a:ext cx="2855913" cy="4373563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3623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43536"/>
            <a:ext cx="3962400" cy="338139"/>
          </a:xfrm>
        </p:spPr>
        <p:txBody>
          <a:bodyPr anchor="b"/>
          <a:lstStyle>
            <a:lvl1pPr algn="l">
              <a:defRPr sz="1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81000"/>
            <a:ext cx="9144000" cy="4724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48337"/>
            <a:ext cx="3962400" cy="804863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094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487679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0" indent="0">
              <a:buFontTx/>
              <a:buNone/>
              <a:defRPr sz="2400"/>
            </a:lvl2pPr>
            <a:lvl3pPr marL="0" indent="0">
              <a:buFontTx/>
              <a:buNone/>
              <a:defRPr sz="2400"/>
            </a:lvl3pPr>
            <a:lvl4pPr marL="0" indent="0">
              <a:buFontTx/>
              <a:buNone/>
              <a:defRPr sz="2400"/>
            </a:lvl4pPr>
            <a:lvl5pPr marL="0" indent="0"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8711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4876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1262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Alterna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 userDrawn="1"/>
        </p:nvSpPr>
        <p:spPr>
          <a:xfrm>
            <a:off x="-15498" y="0"/>
            <a:ext cx="9188526" cy="768267"/>
          </a:xfrm>
          <a:custGeom>
            <a:avLst/>
            <a:gdLst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9188526 w 9188526"/>
              <a:gd name="connsiteY2" fmla="*/ 762000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580904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8526" h="768267">
                <a:moveTo>
                  <a:pt x="0" y="0"/>
                </a:moveTo>
                <a:lnTo>
                  <a:pt x="9188526" y="0"/>
                </a:lnTo>
                <a:cubicBezTo>
                  <a:pt x="9151250" y="421519"/>
                  <a:pt x="8899890" y="616912"/>
                  <a:pt x="8580904" y="768267"/>
                </a:cubicBez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-15498" y="1430026"/>
            <a:ext cx="9188526" cy="5442893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  <a:gd name="connsiteX0" fmla="*/ 7749 w 9172538"/>
              <a:gd name="connsiteY0" fmla="*/ 2981456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76455 w 9172538"/>
              <a:gd name="connsiteY1" fmla="*/ 2943695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47427 w 9172538"/>
              <a:gd name="connsiteY1" fmla="*/ 30307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32913 w 9172538"/>
              <a:gd name="connsiteY1" fmla="*/ 2972723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8526" h="5442893">
                <a:moveTo>
                  <a:pt x="7749" y="5100541"/>
                </a:moveTo>
                <a:lnTo>
                  <a:pt x="7332913" y="5091808"/>
                </a:lnTo>
                <a:cubicBezTo>
                  <a:pt x="7402655" y="5076309"/>
                  <a:pt x="8678065" y="4366709"/>
                  <a:pt x="9188526" y="0"/>
                </a:cubicBezTo>
                <a:cubicBezTo>
                  <a:pt x="9187235" y="1398722"/>
                  <a:pt x="9183082" y="4216534"/>
                  <a:pt x="9167247" y="5427973"/>
                </a:cubicBezTo>
                <a:cubicBezTo>
                  <a:pt x="7561151" y="5446716"/>
                  <a:pt x="1563756" y="5448986"/>
                  <a:pt x="0" y="5427973"/>
                </a:cubicBezTo>
                <a:cubicBezTo>
                  <a:pt x="2651" y="4492560"/>
                  <a:pt x="5165" y="6034314"/>
                  <a:pt x="7749" y="5100541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  <a:alpha val="4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0646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171450" indent="-171450">
              <a:buFont typeface="Arial" pitchFamily="34" charset="0"/>
              <a:buChar char="•"/>
              <a:defRPr sz="2400"/>
            </a:lvl1pPr>
            <a:lvl2pPr marL="628650" indent="-171450">
              <a:buFont typeface="Arial" pitchFamily="34" charset="0"/>
              <a:buChar char="•"/>
              <a:defRPr sz="2000"/>
            </a:lvl2pPr>
            <a:lvl3pPr marL="1085850" indent="-171450">
              <a:buFont typeface="Arial" pitchFamily="34" charset="0"/>
              <a:buChar char="•"/>
              <a:defRPr sz="1800"/>
            </a:lvl3pPr>
            <a:lvl4pPr marL="1543050" indent="-171450">
              <a:buFont typeface="Arial" pitchFamily="34" charset="0"/>
              <a:buChar char="•"/>
              <a:defRPr sz="1600"/>
            </a:lvl4pPr>
            <a:lvl5pPr marL="2000250" indent="-171450">
              <a:buFont typeface="Arial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40585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429000" y="15240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429000" y="23622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429000" y="32004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429000" y="40386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177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ternate Title Slide">
    <p:bg>
      <p:bgPr>
        <a:gradFill flip="none" rotWithShape="1">
          <a:gsLst>
            <a:gs pos="64000">
              <a:schemeClr val="bg1">
                <a:lumMod val="95000"/>
              </a:schemeClr>
            </a:gs>
            <a:gs pos="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8" y="0"/>
            <a:ext cx="9144000" cy="5143499"/>
          </a:xfrm>
          <a:prstGeom prst="rect">
            <a:avLst/>
          </a:prstGeom>
        </p:spPr>
      </p:pic>
      <p:sp>
        <p:nvSpPr>
          <p:cNvPr id="5" name="Freeform 4"/>
          <p:cNvSpPr/>
          <p:nvPr userDrawn="1"/>
        </p:nvSpPr>
        <p:spPr>
          <a:xfrm>
            <a:off x="-15498" y="3549112"/>
            <a:ext cx="9172538" cy="3323808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72538" h="3323808">
                <a:moveTo>
                  <a:pt x="7749" y="1123627"/>
                </a:moveTo>
                <a:lnTo>
                  <a:pt x="7594169" y="1100380"/>
                </a:lnTo>
                <a:cubicBezTo>
                  <a:pt x="7663911" y="1084881"/>
                  <a:pt x="8663551" y="767166"/>
                  <a:pt x="9159498" y="0"/>
                </a:cubicBezTo>
                <a:cubicBezTo>
                  <a:pt x="9158207" y="1398722"/>
                  <a:pt x="9183082" y="2097449"/>
                  <a:pt x="9167247" y="3308888"/>
                </a:cubicBezTo>
                <a:cubicBezTo>
                  <a:pt x="7561151" y="3327631"/>
                  <a:pt x="1563756" y="3329901"/>
                  <a:pt x="0" y="3308888"/>
                </a:cubicBezTo>
                <a:cubicBezTo>
                  <a:pt x="2651" y="2373475"/>
                  <a:pt x="5165" y="2057400"/>
                  <a:pt x="7749" y="1123627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>
            <a:off x="-9128" y="4896679"/>
            <a:ext cx="9170363" cy="2008899"/>
          </a:xfrm>
          <a:custGeom>
            <a:avLst/>
            <a:gdLst/>
            <a:ahLst/>
            <a:cxnLst/>
            <a:rect l="l" t="t" r="r" b="b"/>
            <a:pathLst>
              <a:path w="9170363" h="2008899">
                <a:moveTo>
                  <a:pt x="9169032" y="0"/>
                </a:moveTo>
                <a:cubicBezTo>
                  <a:pt x="9168363" y="724439"/>
                  <a:pt x="9170448" y="1378416"/>
                  <a:pt x="9170361" y="2008899"/>
                </a:cubicBezTo>
                <a:lnTo>
                  <a:pt x="0" y="2008899"/>
                </a:lnTo>
                <a:cubicBezTo>
                  <a:pt x="460" y="1874569"/>
                  <a:pt x="919" y="1727596"/>
                  <a:pt x="1380" y="1560949"/>
                </a:cubicBezTo>
                <a:lnTo>
                  <a:pt x="7897901" y="1537702"/>
                </a:lnTo>
                <a:cubicBezTo>
                  <a:pt x="7967643" y="1522203"/>
                  <a:pt x="8673085" y="1093169"/>
                  <a:pt x="9169032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920001"/>
            <a:ext cx="7772400" cy="860425"/>
          </a:xfrm>
        </p:spPr>
        <p:txBody>
          <a:bodyPr anchor="b" anchorCtr="0"/>
          <a:lstStyle>
            <a:lvl1pPr algn="l"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200" y="5638800"/>
            <a:ext cx="7753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888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4876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3567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008"/>
            <a:ext cx="3733800" cy="25898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1219200"/>
            <a:ext cx="4495800" cy="25908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800707"/>
            <a:ext cx="3733800" cy="2447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191000" y="3800707"/>
            <a:ext cx="4648200" cy="2447694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55051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505200"/>
            <a:ext cx="2590800" cy="2819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276600" y="3505200"/>
            <a:ext cx="2590800" cy="2819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096000" y="3505200"/>
            <a:ext cx="2590800" cy="2819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3" y="1219200"/>
            <a:ext cx="2590800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276601" y="1219200"/>
            <a:ext cx="2590803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96003" y="1219200"/>
            <a:ext cx="2590803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727532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36596"/>
            <a:ext cx="2438400" cy="9144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685800"/>
            <a:ext cx="5181599" cy="5791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752600"/>
            <a:ext cx="2438400" cy="4724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443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95400"/>
            <a:ext cx="39624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00182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95400"/>
            <a:ext cx="39624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90107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292A7D-9ED4-43BC-B7AD-0A5F20C6DDA2}" type="datetimeFigureOut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22/02/2021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B6294-CB63-432B-8A3D-09206E3E6E05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430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0786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292A7D-9ED4-43BC-B7AD-0A5F20C6DDA2}" type="datetimeFigureOut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22/02/2021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B6294-CB63-432B-8A3D-09206E3E6E05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552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292A7D-9ED4-43BC-B7AD-0A5F20C6DDA2}" type="datetimeFigureOut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22/02/2021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B6294-CB63-432B-8A3D-09206E3E6E05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17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1600199"/>
            <a:ext cx="8305800" cy="4525965"/>
          </a:xfrm>
        </p:spPr>
        <p:txBody>
          <a:bodyPr/>
          <a:lstStyle>
            <a:lvl1pPr marL="173038" indent="-173038">
              <a:lnSpc>
                <a:spcPts val="2600"/>
              </a:lnSpc>
              <a:buFont typeface="Arial" pitchFamily="34" charset="0"/>
              <a:buChar char="•"/>
              <a:defRPr sz="2400" b="0"/>
            </a:lvl1pPr>
            <a:lvl2pPr marL="684213" indent="-227013">
              <a:lnSpc>
                <a:spcPts val="2600"/>
              </a:lnSpc>
              <a:defRPr sz="2000"/>
            </a:lvl2pPr>
            <a:lvl3pPr marL="1087438" indent="-173038">
              <a:lnSpc>
                <a:spcPts val="2600"/>
              </a:lnSpc>
              <a:defRPr sz="1800"/>
            </a:lvl3pPr>
            <a:lvl4pPr marL="1541463" indent="-169863">
              <a:lnSpc>
                <a:spcPts val="2600"/>
              </a:lnSpc>
              <a:defRPr sz="1600"/>
            </a:lvl4pPr>
            <a:lvl5pPr marL="2001838" indent="-173038">
              <a:lnSpc>
                <a:spcPts val="2600"/>
              </a:lnSpc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9911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905000" y="30540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1905000" y="16356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1905000" y="23448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1905000" y="37632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1905000" y="44724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1905000" y="51816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128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1788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160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321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176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1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2971800" y="1752601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612000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2971800" y="3612000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5667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2385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0198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2385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198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530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1"/>
            <a:ext cx="4040188" cy="304801"/>
          </a:xfrm>
          <a:solidFill>
            <a:schemeClr val="accent2">
              <a:lumMod val="20000"/>
              <a:lumOff val="8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7401"/>
            <a:ext cx="4040188" cy="4068763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057401"/>
            <a:ext cx="4041775" cy="4068763"/>
          </a:xfrm>
        </p:spPr>
        <p:txBody>
          <a:bodyPr/>
          <a:lstStyle>
            <a:lvl1pPr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648200" y="1752602"/>
            <a:ext cx="4040188" cy="304801"/>
          </a:xfr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9850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t="1612" r="11692" b="161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-15498" y="0"/>
            <a:ext cx="9159498" cy="6858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15498" y="0"/>
            <a:ext cx="9188526" cy="768267"/>
          </a:xfrm>
          <a:custGeom>
            <a:avLst/>
            <a:gdLst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9188526 w 9188526"/>
              <a:gd name="connsiteY2" fmla="*/ 762000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580904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8526" h="768267">
                <a:moveTo>
                  <a:pt x="0" y="0"/>
                </a:moveTo>
                <a:lnTo>
                  <a:pt x="9188526" y="0"/>
                </a:lnTo>
                <a:cubicBezTo>
                  <a:pt x="9151250" y="421519"/>
                  <a:pt x="8899890" y="616912"/>
                  <a:pt x="8580904" y="768267"/>
                </a:cubicBez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 userDrawn="1"/>
        </p:nvSpPr>
        <p:spPr>
          <a:xfrm>
            <a:off x="-15498" y="1430026"/>
            <a:ext cx="9188526" cy="5442893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  <a:gd name="connsiteX0" fmla="*/ 7749 w 9172538"/>
              <a:gd name="connsiteY0" fmla="*/ 2981456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76455 w 9172538"/>
              <a:gd name="connsiteY1" fmla="*/ 2943695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47427 w 9172538"/>
              <a:gd name="connsiteY1" fmla="*/ 30307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32913 w 9172538"/>
              <a:gd name="connsiteY1" fmla="*/ 2972723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8526" h="5442893">
                <a:moveTo>
                  <a:pt x="7749" y="5100541"/>
                </a:moveTo>
                <a:lnTo>
                  <a:pt x="7332913" y="5091808"/>
                </a:lnTo>
                <a:cubicBezTo>
                  <a:pt x="7402655" y="5076309"/>
                  <a:pt x="8678065" y="4366709"/>
                  <a:pt x="9188526" y="0"/>
                </a:cubicBezTo>
                <a:cubicBezTo>
                  <a:pt x="9187235" y="1398722"/>
                  <a:pt x="9183082" y="4216534"/>
                  <a:pt x="9167247" y="5427973"/>
                </a:cubicBezTo>
                <a:cubicBezTo>
                  <a:pt x="7561151" y="5446716"/>
                  <a:pt x="1563756" y="5448986"/>
                  <a:pt x="0" y="5427973"/>
                </a:cubicBezTo>
                <a:cubicBezTo>
                  <a:pt x="2651" y="4492560"/>
                  <a:pt x="5165" y="6034314"/>
                  <a:pt x="7749" y="5100541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  <a:alpha val="4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4400" y="76200"/>
            <a:ext cx="8229600" cy="639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21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569075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r>
              <a:rPr lang="en-US" dirty="0"/>
              <a:t>Copyright 2009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531713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257800" y="2895600"/>
            <a:ext cx="1219200" cy="106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410200" y="2667000"/>
            <a:ext cx="1447800" cy="1371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641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baseline="0">
          <a:solidFill>
            <a:schemeClr val="bg2">
              <a:lumMod val="25000"/>
            </a:schemeClr>
          </a:solidFill>
          <a:latin typeface="+mj-lt"/>
          <a:ea typeface="+mj-ea"/>
          <a:cs typeface="Segoe UI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2pPr>
      <a:lvl3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92A7D-9ED4-43BC-B7AD-0A5F20C6DDA2}" type="datetimeFigureOut">
              <a:rPr lang="en-AU" smtClean="0"/>
              <a:t>22/02/2021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B6294-CB63-432B-8A3D-09206E3E6E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591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7" y="980728"/>
            <a:ext cx="5112568" cy="4608512"/>
          </a:xfrm>
        </p:spPr>
        <p:txBody>
          <a:bodyPr>
            <a:noAutofit/>
          </a:bodyPr>
          <a:lstStyle/>
          <a:p>
            <a:r>
              <a:rPr lang="en-AU" sz="11500" dirty="0"/>
              <a:t>District </a:t>
            </a:r>
            <a:br>
              <a:rPr lang="en-AU" sz="11500" dirty="0"/>
            </a:br>
            <a:r>
              <a:rPr lang="en-AU" sz="11500" dirty="0"/>
              <a:t>Grants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953865" cy="3583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309320"/>
            <a:ext cx="986053" cy="3716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8640"/>
            <a:ext cx="3200407" cy="32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56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67161" y="1611457"/>
            <a:ext cx="8007807" cy="421590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Berry– $7,500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District Grant $5,500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Fresh water bores in Uganda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570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67161" y="1196752"/>
            <a:ext cx="8007807" cy="421590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Blayney - $6,600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District Grant $2,000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Provision of food hampers during COVID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459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67161" y="1268760"/>
            <a:ext cx="8007807" cy="421590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E Club Serving Humanity: $10,800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District Grant $5,000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Lotus Program for ESL in Sri Lanka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54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67161" y="1052736"/>
            <a:ext cx="8007807" cy="421590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Parkes-  $3,000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District Grant $1,500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Renovate the Peace Park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32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67161" y="1052736"/>
            <a:ext cx="8007807" cy="421590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91680" y="1833993"/>
            <a:ext cx="6480720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Woden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Daybreak : $6,576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District Grant $ $3,288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Teacher Training in Namibia</a:t>
            </a:r>
          </a:p>
        </p:txBody>
      </p:sp>
    </p:spTree>
    <p:extLst>
      <p:ext uri="{BB962C8B-B14F-4D97-AF65-F5344CB8AC3E}">
        <p14:creationId xmlns:p14="http://schemas.microsoft.com/office/powerpoint/2010/main" val="1466045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836712"/>
            <a:ext cx="1418503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District Grant Guidelines: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It is most important that you read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and follow the Guidelines!!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As it states – it provides the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Guidelines for Grants – what you can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and can’t use funds for!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001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45101" y="764704"/>
            <a:ext cx="8007807" cy="518457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83568" y="764704"/>
            <a:ext cx="78693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Page 5 of the Guidelines 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“Restrictions” - Very Important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Part a) should be obvious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Part b) should be read and understood completely.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7422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07773" y="908720"/>
            <a:ext cx="8545252" cy="491971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Important dates for projects in the coming year -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itchFamily="18" charset="0"/>
              <a:ea typeface="+mn-ea"/>
              <a:cs typeface="Georgi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Submit your signed MOU and your project application before 31</a:t>
            </a:r>
            <a:r>
              <a:rPr kumimoji="0" lang="en-US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May 2021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Final reports from Clubs due 31st May 2022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Remember……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No final report….. No reimbursement and no new projects for your club till finalised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 Bold"/>
              <a:ea typeface="+mj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3" y="6241422"/>
            <a:ext cx="986053" cy="37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56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953865" cy="35837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309320"/>
            <a:ext cx="986053" cy="3716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3528" y="332656"/>
            <a:ext cx="812587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District 9705 Grants Chair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Phil Armstrong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philaarmstrong@gmail.com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0418 259 963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District Rotary Foundation Chair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John McKenzie</a:t>
            </a:r>
          </a:p>
        </p:txBody>
      </p:sp>
    </p:spTree>
    <p:extLst>
      <p:ext uri="{BB962C8B-B14F-4D97-AF65-F5344CB8AC3E}">
        <p14:creationId xmlns:p14="http://schemas.microsoft.com/office/powerpoint/2010/main" val="100673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358476" y="1518469"/>
            <a:ext cx="8425179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64422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Where do the grants come from?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 Bold"/>
              <a:ea typeface="+mj-ea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 Bold"/>
              <a:ea typeface="+mj-ea"/>
            </a:endParaRP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Contributions from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9700 &amp; 9710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in the Rotary year 2018-2019     (Approx. US$192,000)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 Bold"/>
              <a:ea typeface="+mj-ea"/>
            </a:endParaRP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Half of which are returned to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This District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 in 2021-2022     (Approx. US$96,000)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 Bold"/>
              <a:ea typeface="+mj-ea"/>
            </a:endParaRP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Half of which are available for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District Grants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(Approx. US$48,000)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(20/21 year - US$58,000)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953865" cy="35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8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692696"/>
            <a:ext cx="705678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Conversion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20/21 Year US$58,501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Application July 20 @ 1.46 = AUD$85,407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Received Nov 20 @  1.41 = AUD$82486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Applications  Received totaled = AUD$99,422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21//22/ Year US$48,000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February 21 @ 1.30 = AUD$62,000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July 2021 @ ????? = AUD$????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9483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358476" y="1518469"/>
            <a:ext cx="8425179" cy="461147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Local or international activities</a:t>
            </a:r>
          </a:p>
          <a:p>
            <a:pPr marL="342900" marR="0" lvl="0" indent="-342900" algn="l" defTabSz="4572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Proposed by either the District or Clubs</a:t>
            </a:r>
          </a:p>
          <a:p>
            <a:pPr marL="342900" marR="0" lvl="0" indent="-342900" algn="l" defTabSz="4572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Smaller activities and projects (not Global Grants)</a:t>
            </a:r>
          </a:p>
          <a:p>
            <a:pPr marL="342900" marR="0" lvl="0" indent="-342900" algn="l" defTabSz="4572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Local decision making with broader guidelines</a:t>
            </a:r>
          </a:p>
          <a:p>
            <a:pPr marL="342900" marR="0" lvl="0" indent="-342900" algn="l" defTabSz="4572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District Grants are no longer “Matching Grants!!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4350" y="643620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What can they be used for?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953865" cy="35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5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358476" y="1518469"/>
            <a:ext cx="8425179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57238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More information please !!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953865" cy="35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27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358476" y="1518469"/>
            <a:ext cx="8425179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953865" cy="3583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9B18E4-975C-4F47-B5A9-061E238B8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Accessing forms on D9705 home page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074A86D-325A-8A42-95E4-D8EB41110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home page</a:t>
            </a:r>
          </a:p>
          <a:p>
            <a:r>
              <a:rPr lang="en-US" dirty="0"/>
              <a:t>Scroll down </a:t>
            </a:r>
            <a:r>
              <a:rPr lang="en-US" dirty="0" err="1"/>
              <a:t>til</a:t>
            </a:r>
            <a:r>
              <a:rPr lang="en-US" dirty="0"/>
              <a:t> you see “Home page Download files”</a:t>
            </a:r>
          </a:p>
          <a:p>
            <a:r>
              <a:rPr lang="en-US" dirty="0"/>
              <a:t>Click on either District Grant guidelines</a:t>
            </a:r>
          </a:p>
          <a:p>
            <a:pPr marL="0" indent="0">
              <a:buNone/>
            </a:pPr>
            <a:r>
              <a:rPr lang="en-US" dirty="0"/>
              <a:t>	or District Grants application form</a:t>
            </a:r>
          </a:p>
        </p:txBody>
      </p:sp>
    </p:spTree>
    <p:extLst>
      <p:ext uri="{BB962C8B-B14F-4D97-AF65-F5344CB8AC3E}">
        <p14:creationId xmlns:p14="http://schemas.microsoft.com/office/powerpoint/2010/main" val="204531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358476" y="1518469"/>
            <a:ext cx="8425179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0041" y="235135"/>
            <a:ext cx="8763917" cy="57238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 Bold"/>
              <a:ea typeface="+mj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953865" cy="358372"/>
          </a:xfrm>
          <a:prstGeom prst="rect">
            <a:avLst/>
          </a:prstGeom>
        </p:spPr>
      </p:pic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DB1C55E-C7AE-A742-8004-39A6EB55F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2685"/>
            <a:ext cx="9144000" cy="4432630"/>
          </a:xfrm>
          <a:prstGeom prst="rect">
            <a:avLst/>
          </a:prstGeom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5A5F8C01-9673-9C4B-A129-07D2454FFDA1}"/>
              </a:ext>
            </a:extLst>
          </p:cNvPr>
          <p:cNvSpPr/>
          <p:nvPr/>
        </p:nvSpPr>
        <p:spPr>
          <a:xfrm>
            <a:off x="358476" y="3861048"/>
            <a:ext cx="469108" cy="1024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6574B5FA-E578-5A42-9EFF-070AD87090E2}"/>
              </a:ext>
            </a:extLst>
          </p:cNvPr>
          <p:cNvSpPr/>
          <p:nvPr/>
        </p:nvSpPr>
        <p:spPr>
          <a:xfrm>
            <a:off x="380083" y="4221088"/>
            <a:ext cx="447501" cy="45719"/>
          </a:xfrm>
          <a:prstGeom prst="rightArrow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30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07773" y="908720"/>
            <a:ext cx="8545252" cy="491971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Now for some examples of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Grants to Clubs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in the current Rotary Year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and how they were used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.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 Bold"/>
              <a:ea typeface="+mj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3" y="6241422"/>
            <a:ext cx="986053" cy="37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242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EXAMPLES: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 Bold"/>
                <a:ea typeface="+mj-ea"/>
              </a:rPr>
              <a:t>Grants approved in this current year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67161" y="1611457"/>
            <a:ext cx="8007807" cy="45184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Aurora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Gungahlin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$90,800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District Grant $5,000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Power wheelchairs for those with a disability to participate in wheelchair soccer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70" y="6129943"/>
            <a:ext cx="712680" cy="71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611634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erMedia Static Theme">
  <a:themeElements>
    <a:clrScheme name="my colors">
      <a:dk1>
        <a:sysClr val="windowText" lastClr="000000"/>
      </a:dk1>
      <a:lt1>
        <a:sysClr val="window" lastClr="FFFFFF"/>
      </a:lt1>
      <a:dk2>
        <a:srgbClr val="1C3554"/>
      </a:dk2>
      <a:lt2>
        <a:srgbClr val="BFDBFF"/>
      </a:lt2>
      <a:accent1>
        <a:srgbClr val="0072FF"/>
      </a:accent1>
      <a:accent2>
        <a:srgbClr val="BFDBFF"/>
      </a:accent2>
      <a:accent3>
        <a:srgbClr val="386BA9"/>
      </a:accent3>
      <a:accent4>
        <a:srgbClr val="1C3554"/>
      </a:accent4>
      <a:accent5>
        <a:srgbClr val="38A989"/>
      </a:accent5>
      <a:accent6>
        <a:srgbClr val="FF8800"/>
      </a:accent6>
      <a:hlink>
        <a:srgbClr val="FF8800"/>
      </a:hlink>
      <a:folHlink>
        <a:srgbClr val="FF88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25169</TotalTime>
  <Words>899</Words>
  <Application>Microsoft Office PowerPoint</Application>
  <PresentationFormat>On-screen Show (4:3)</PresentationFormat>
  <Paragraphs>145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Corbel</vt:lpstr>
      <vt:lpstr>Perpetua</vt:lpstr>
      <vt:lpstr>Georgia</vt:lpstr>
      <vt:lpstr>Segoe UI</vt:lpstr>
      <vt:lpstr>Calibri</vt:lpstr>
      <vt:lpstr>Times New Roman</vt:lpstr>
      <vt:lpstr>Arial</vt:lpstr>
      <vt:lpstr>Arial Narrow Bold</vt:lpstr>
      <vt:lpstr>BerkeleyStd-Book</vt:lpstr>
      <vt:lpstr>PresenterMedia Static Theme</vt:lpstr>
      <vt:lpstr>4_Office Theme</vt:lpstr>
      <vt:lpstr>District  Grants</vt:lpstr>
      <vt:lpstr>PowerPoint Presentation</vt:lpstr>
      <vt:lpstr>PowerPoint Presentation</vt:lpstr>
      <vt:lpstr>PowerPoint Presentation</vt:lpstr>
      <vt:lpstr>PowerPoint Presentation</vt:lpstr>
      <vt:lpstr>Accessing forms on D9705 home page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eclipsed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eclipse</dc:creator>
  <cp:lastModifiedBy>Stephen Hill</cp:lastModifiedBy>
  <cp:revision>187</cp:revision>
  <dcterms:created xsi:type="dcterms:W3CDTF">2009-04-22T21:54:33Z</dcterms:created>
  <dcterms:modified xsi:type="dcterms:W3CDTF">2021-02-22T02:36:01Z</dcterms:modified>
</cp:coreProperties>
</file>