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78" r:id="rId1"/>
    <p:sldMasterId id="2147483713" r:id="rId2"/>
  </p:sldMasterIdLst>
  <p:notesMasterIdLst>
    <p:notesMasterId r:id="rId15"/>
  </p:notesMasterIdLst>
  <p:handoutMasterIdLst>
    <p:handoutMasterId r:id="rId16"/>
  </p:handoutMasterIdLst>
  <p:sldIdLst>
    <p:sldId id="323" r:id="rId3"/>
    <p:sldId id="324" r:id="rId4"/>
    <p:sldId id="259" r:id="rId5"/>
    <p:sldId id="258" r:id="rId6"/>
    <p:sldId id="325" r:id="rId7"/>
    <p:sldId id="326" r:id="rId8"/>
    <p:sldId id="327" r:id="rId9"/>
    <p:sldId id="282" r:id="rId10"/>
    <p:sldId id="270" r:id="rId11"/>
    <p:sldId id="276" r:id="rId12"/>
    <p:sldId id="279" r:id="rId13"/>
    <p:sldId id="328"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Corbel" panose="020B0503020204020204" pitchFamily="34" charset="0"/>
      <p:regular r:id="rId21"/>
      <p:bold r:id="rId22"/>
      <p:italic r:id="rId23"/>
      <p:boldItalic r:id="rId24"/>
    </p:embeddedFont>
    <p:embeddedFont>
      <p:font typeface="Perpetua" panose="02020502060401020303" pitchFamily="18" charset="0"/>
      <p:regular r:id="rId25"/>
      <p:bold r:id="rId26"/>
      <p:italic r:id="rId27"/>
      <p:boldItalic r:id="rId28"/>
    </p:embeddedFont>
    <p:embeddedFont>
      <p:font typeface="Segoe UI" panose="020B0502040204020203" pitchFamily="34" charset="0"/>
      <p:regular r:id="rId29"/>
      <p:bold r:id="rId30"/>
      <p:italic r:id="rId31"/>
      <p:boldItalic r:id="rId32"/>
    </p:embeddedFont>
    <p:embeddedFont>
      <p:font typeface="Tw Cen MT" panose="020B0602020104020603" pitchFamily="34" charset="0"/>
      <p:regular r:id="rId33"/>
      <p:bold r:id="rId34"/>
      <p:italic r:id="rId35"/>
      <p:boldItalic r:id="rId36"/>
    </p:embeddedFont>
    <p:embeddedFont>
      <p:font typeface="Wingdings 2" panose="05020102010507070707" pitchFamily="18" charset="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7661" autoAdjust="0"/>
  </p:normalViewPr>
  <p:slideViewPr>
    <p:cSldViewPr>
      <p:cViewPr varScale="1">
        <p:scale>
          <a:sx n="89" d="100"/>
          <a:sy n="89" d="100"/>
        </p:scale>
        <p:origin x="2244" y="7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viewProps" Target="viewProps.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2/22/2021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4168450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2/22/2021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25562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64000">
              <a:schemeClr val="bg1">
                <a:lumMod val="95000"/>
              </a:schemeClr>
            </a:gs>
            <a:gs pos="0">
              <a:schemeClr val="bg1">
                <a:lumMod val="7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98" y="0"/>
            <a:ext cx="9144000" cy="5143500"/>
          </a:xfrm>
          <a:prstGeom prst="rect">
            <a:avLst/>
          </a:prstGeom>
        </p:spPr>
      </p:pic>
      <p:sp>
        <p:nvSpPr>
          <p:cNvPr id="5" name="Freeform 4"/>
          <p:cNvSpPr/>
          <p:nvPr userDrawn="1"/>
        </p:nvSpPr>
        <p:spPr>
          <a:xfrm>
            <a:off x="-15498" y="3549112"/>
            <a:ext cx="9172538" cy="3323808"/>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2538" h="3323808">
                <a:moveTo>
                  <a:pt x="7749" y="1123627"/>
                </a:moveTo>
                <a:lnTo>
                  <a:pt x="7594169" y="1100380"/>
                </a:lnTo>
                <a:cubicBezTo>
                  <a:pt x="7663911" y="1084881"/>
                  <a:pt x="8663551" y="767166"/>
                  <a:pt x="9159498" y="0"/>
                </a:cubicBezTo>
                <a:cubicBezTo>
                  <a:pt x="9158207" y="1398722"/>
                  <a:pt x="9183082" y="2097449"/>
                  <a:pt x="9167247" y="3308888"/>
                </a:cubicBezTo>
                <a:cubicBezTo>
                  <a:pt x="7561151" y="3327631"/>
                  <a:pt x="1563756" y="3329901"/>
                  <a:pt x="0" y="3308888"/>
                </a:cubicBezTo>
                <a:cubicBezTo>
                  <a:pt x="2651" y="2373475"/>
                  <a:pt x="5165" y="2057400"/>
                  <a:pt x="7749" y="1123627"/>
                </a:cubicBezTo>
                <a:close/>
              </a:path>
            </a:pathLst>
          </a:custGeom>
          <a:gradFill>
            <a:gsLst>
              <a:gs pos="55000">
                <a:schemeClr val="accent4">
                  <a:lumMod val="69000"/>
                  <a:lumOff val="3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userDrawn="1"/>
        </p:nvSpPr>
        <p:spPr>
          <a:xfrm>
            <a:off x="-9128" y="4896679"/>
            <a:ext cx="9170363" cy="2008899"/>
          </a:xfrm>
          <a:custGeom>
            <a:avLst/>
            <a:gdLst/>
            <a:ahLst/>
            <a:cxnLst/>
            <a:rect l="l" t="t" r="r" b="b"/>
            <a:pathLst>
              <a:path w="9170363" h="2008899">
                <a:moveTo>
                  <a:pt x="9169032" y="0"/>
                </a:moveTo>
                <a:cubicBezTo>
                  <a:pt x="9168363" y="724439"/>
                  <a:pt x="9170448" y="1378416"/>
                  <a:pt x="9170361" y="2008899"/>
                </a:cubicBezTo>
                <a:lnTo>
                  <a:pt x="0" y="2008899"/>
                </a:lnTo>
                <a:cubicBezTo>
                  <a:pt x="460" y="1874569"/>
                  <a:pt x="919" y="1727596"/>
                  <a:pt x="1380" y="1560949"/>
                </a:cubicBezTo>
                <a:lnTo>
                  <a:pt x="7897901" y="1537702"/>
                </a:lnTo>
                <a:cubicBezTo>
                  <a:pt x="7967643" y="1522203"/>
                  <a:pt x="8673085" y="1093169"/>
                  <a:pt x="9169032" y="0"/>
                </a:cubicBezTo>
                <a:close/>
              </a:path>
            </a:pathLst>
          </a:custGeom>
          <a:solidFill>
            <a:schemeClr val="accent4">
              <a:lumMod val="20000"/>
              <a:lumOff val="80000"/>
            </a:schemeClr>
          </a:solidFill>
          <a:ln>
            <a:gradFill flip="none" rotWithShape="1">
              <a:gsLst>
                <a:gs pos="0">
                  <a:schemeClr val="accent4">
                    <a:lumMod val="20000"/>
                    <a:lumOff val="80000"/>
                  </a:schemeClr>
                </a:gs>
                <a:gs pos="100000">
                  <a:schemeClr val="accent4">
                    <a:lumMod val="60000"/>
                    <a:lumOff val="4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4920001"/>
            <a:ext cx="7772400" cy="860425"/>
          </a:xfrm>
        </p:spPr>
        <p:txBody>
          <a:bodyPr anchor="b" anchorCtr="0"/>
          <a:lstStyle>
            <a:lvl1pPr algn="l">
              <a:defRPr>
                <a:solidFill>
                  <a:schemeClr val="accent4">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247200" y="5638800"/>
            <a:ext cx="7753800" cy="1752600"/>
          </a:xfrm>
        </p:spPr>
        <p:txBody>
          <a:bodyPr>
            <a:normAutofit/>
          </a:bodyPr>
          <a:lstStyle>
            <a:lvl1pPr marL="0" indent="0" algn="l">
              <a:buNone/>
              <a:defRPr sz="2400">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2754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a:t>Copyright 2009</a:t>
            </a:r>
            <a:endParaRPr lang="en-US" dirty="0"/>
          </a:p>
        </p:txBody>
      </p:sp>
      <p:sp>
        <p:nvSpPr>
          <p:cNvPr id="13" name="Title 12"/>
          <p:cNvSpPr>
            <a:spLocks noGrp="1"/>
          </p:cNvSpPr>
          <p:nvPr>
            <p:ph type="title"/>
          </p:nvPr>
        </p:nvSpPr>
        <p:spPr/>
        <p:txBody>
          <a:bodyPr/>
          <a:lstStyle/>
          <a:p>
            <a:r>
              <a:rPr lang="en-US"/>
              <a:t>Click to edit Master title style</a:t>
            </a:r>
          </a:p>
        </p:txBody>
      </p:sp>
      <p:sp>
        <p:nvSpPr>
          <p:cNvPr id="14"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9013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r>
              <a:rPr lang="en-US"/>
              <a:t>Copyright 2009</a:t>
            </a:r>
            <a:endParaRPr lang="en-US" dirty="0"/>
          </a:p>
        </p:txBody>
      </p:sp>
    </p:spTree>
    <p:extLst>
      <p:ext uri="{BB962C8B-B14F-4D97-AF65-F5344CB8AC3E}">
        <p14:creationId xmlns:p14="http://schemas.microsoft.com/office/powerpoint/2010/main" val="1701169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lvl1pPr>
            <a:lvl2pPr>
              <a:defRPr sz="20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447801"/>
            <a:ext cx="2855915" cy="4678364"/>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a:t>Copyright 2009</a:t>
            </a:r>
            <a:endParaRPr lang="en-US" dirty="0"/>
          </a:p>
        </p:txBody>
      </p:sp>
      <p:sp>
        <p:nvSpPr>
          <p:cNvPr id="14" name="Title 13"/>
          <p:cNvSpPr>
            <a:spLocks noGrp="1"/>
          </p:cNvSpPr>
          <p:nvPr>
            <p:ph type="title"/>
          </p:nvPr>
        </p:nvSpPr>
        <p:spPr/>
        <p:txBody>
          <a:bodyPr/>
          <a:lstStyle/>
          <a:p>
            <a:r>
              <a:rPr lang="en-US"/>
              <a:t>Click to edit Master title style</a:t>
            </a:r>
          </a:p>
        </p:txBody>
      </p:sp>
      <p:sp>
        <p:nvSpPr>
          <p:cNvPr id="15"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7713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contact">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943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a:t>Copyright 2009</a:t>
            </a:r>
            <a:endParaRPr lang="en-US" dirty="0"/>
          </a:p>
        </p:txBody>
      </p:sp>
      <p:sp>
        <p:nvSpPr>
          <p:cNvPr id="14" name="Title 13"/>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15" name="Text Placeholder 10"/>
          <p:cNvSpPr>
            <a:spLocks noGrp="1"/>
          </p:cNvSpPr>
          <p:nvPr>
            <p:ph type="body" sz="quarter" idx="13"/>
          </p:nvPr>
        </p:nvSpPr>
        <p:spPr>
          <a:xfrm>
            <a:off x="533400" y="974400"/>
            <a:ext cx="8251200" cy="457200"/>
          </a:xfrm>
        </p:spPr>
        <p:txBody>
          <a:bodyPr>
            <a:normAutofit/>
          </a:bodyPr>
          <a:lstStyle>
            <a:lvl1pPr>
              <a:buFontTx/>
              <a:buNone/>
              <a:defRPr sz="24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293623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43536"/>
            <a:ext cx="3962400" cy="338139"/>
          </a:xfrm>
        </p:spPr>
        <p:txBody>
          <a:bodyPr anchor="b"/>
          <a:lstStyle>
            <a:lvl1pPr algn="l">
              <a:defRPr sz="18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5748337"/>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r>
              <a:rPr lang="en-US"/>
              <a:t>Copyright 2009</a:t>
            </a:r>
            <a:endParaRPr lang="en-US" dirty="0"/>
          </a:p>
        </p:txBody>
      </p:sp>
    </p:spTree>
    <p:extLst>
      <p:ext uri="{BB962C8B-B14F-4D97-AF65-F5344CB8AC3E}">
        <p14:creationId xmlns:p14="http://schemas.microsoft.com/office/powerpoint/2010/main" val="2652094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3"/>
          </p:nvPr>
        </p:nvSpPr>
        <p:spPr>
          <a:xfrm>
            <a:off x="457200" y="1295400"/>
            <a:ext cx="8229600" cy="4876799"/>
          </a:xfrm>
        </p:spPr>
        <p:txBody>
          <a:bodyPr>
            <a:normAutofit/>
          </a:bodyPr>
          <a:lstStyle>
            <a:lvl1pPr marL="0" indent="0">
              <a:buFontTx/>
              <a:buNone/>
              <a:defRPr sz="2400"/>
            </a:lvl1pPr>
            <a:lvl2pPr marL="0" indent="0">
              <a:buFontTx/>
              <a:buNone/>
              <a:defRPr sz="2400"/>
            </a:lvl2pPr>
            <a:lvl3pPr marL="0" indent="0">
              <a:buFontTx/>
              <a:buNone/>
              <a:defRPr sz="2400"/>
            </a:lvl3pPr>
            <a:lvl4pPr marL="0" indent="0">
              <a:buFontTx/>
              <a:buNone/>
              <a:defRPr sz="2400"/>
            </a:lvl4pPr>
            <a:lvl5pPr marL="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8711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3"/>
          </p:nvPr>
        </p:nvSpPr>
        <p:spPr>
          <a:xfrm>
            <a:off x="457200" y="1295400"/>
            <a:ext cx="8229600" cy="487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262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ernate">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15498" y="0"/>
            <a:ext cx="9188526" cy="768267"/>
          </a:xfrm>
          <a:custGeom>
            <a:avLst/>
            <a:gdLst>
              <a:gd name="connsiteX0" fmla="*/ 0 w 9188526"/>
              <a:gd name="connsiteY0" fmla="*/ 0 h 762000"/>
              <a:gd name="connsiteX1" fmla="*/ 9188526 w 9188526"/>
              <a:gd name="connsiteY1" fmla="*/ 0 h 762000"/>
              <a:gd name="connsiteX2" fmla="*/ 9188526 w 9188526"/>
              <a:gd name="connsiteY2" fmla="*/ 762000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580904 w 9188526"/>
              <a:gd name="connsiteY2" fmla="*/ 768267 h 768267"/>
              <a:gd name="connsiteX3" fmla="*/ 0 w 9188526"/>
              <a:gd name="connsiteY3" fmla="*/ 762000 h 768267"/>
              <a:gd name="connsiteX4" fmla="*/ 0 w 9188526"/>
              <a:gd name="connsiteY4" fmla="*/ 0 h 76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8526" h="768267">
                <a:moveTo>
                  <a:pt x="0" y="0"/>
                </a:moveTo>
                <a:lnTo>
                  <a:pt x="9188526" y="0"/>
                </a:lnTo>
                <a:cubicBezTo>
                  <a:pt x="9151250" y="421519"/>
                  <a:pt x="8899890" y="616912"/>
                  <a:pt x="8580904" y="768267"/>
                </a:cubicBezTo>
                <a:lnTo>
                  <a:pt x="0" y="762000"/>
                </a:lnTo>
                <a:lnTo>
                  <a:pt x="0" y="0"/>
                </a:lnTo>
                <a:close/>
              </a:path>
            </a:pathLst>
          </a:cu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userDrawn="1"/>
        </p:nvSpPr>
        <p:spPr>
          <a:xfrm>
            <a:off x="-15498" y="1430026"/>
            <a:ext cx="9188526" cy="5442893"/>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 name="connsiteX0" fmla="*/ 7749 w 9172538"/>
              <a:gd name="connsiteY0" fmla="*/ 2981456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76455 w 9172538"/>
              <a:gd name="connsiteY1" fmla="*/ 2943695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47427 w 9172538"/>
              <a:gd name="connsiteY1" fmla="*/ 30307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32913 w 9172538"/>
              <a:gd name="connsiteY1" fmla="*/ 2972723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88526"/>
              <a:gd name="connsiteY0" fmla="*/ 5100541 h 5442893"/>
              <a:gd name="connsiteX1" fmla="*/ 7332913 w 9188526"/>
              <a:gd name="connsiteY1" fmla="*/ 5091808 h 5442893"/>
              <a:gd name="connsiteX2" fmla="*/ 9188526 w 9188526"/>
              <a:gd name="connsiteY2" fmla="*/ 0 h 5442893"/>
              <a:gd name="connsiteX3" fmla="*/ 9167247 w 9188526"/>
              <a:gd name="connsiteY3" fmla="*/ 5427973 h 5442893"/>
              <a:gd name="connsiteX4" fmla="*/ 0 w 9188526"/>
              <a:gd name="connsiteY4" fmla="*/ 5427973 h 5442893"/>
              <a:gd name="connsiteX5" fmla="*/ 7749 w 9188526"/>
              <a:gd name="connsiteY5" fmla="*/ 5100541 h 5442893"/>
              <a:gd name="connsiteX0" fmla="*/ 7749 w 9188526"/>
              <a:gd name="connsiteY0" fmla="*/ 5100541 h 5442893"/>
              <a:gd name="connsiteX1" fmla="*/ 7332913 w 9188526"/>
              <a:gd name="connsiteY1" fmla="*/ 5091808 h 5442893"/>
              <a:gd name="connsiteX2" fmla="*/ 9188526 w 9188526"/>
              <a:gd name="connsiteY2" fmla="*/ 0 h 5442893"/>
              <a:gd name="connsiteX3" fmla="*/ 9167247 w 9188526"/>
              <a:gd name="connsiteY3" fmla="*/ 5427973 h 5442893"/>
              <a:gd name="connsiteX4" fmla="*/ 0 w 9188526"/>
              <a:gd name="connsiteY4" fmla="*/ 5427973 h 5442893"/>
              <a:gd name="connsiteX5" fmla="*/ 7749 w 9188526"/>
              <a:gd name="connsiteY5" fmla="*/ 5100541 h 544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8526" h="5442893">
                <a:moveTo>
                  <a:pt x="7749" y="5100541"/>
                </a:moveTo>
                <a:lnTo>
                  <a:pt x="7332913" y="5091808"/>
                </a:lnTo>
                <a:cubicBezTo>
                  <a:pt x="7402655" y="5076309"/>
                  <a:pt x="8678065" y="4366709"/>
                  <a:pt x="9188526" y="0"/>
                </a:cubicBezTo>
                <a:cubicBezTo>
                  <a:pt x="9187235" y="1398722"/>
                  <a:pt x="9183082" y="4216534"/>
                  <a:pt x="9167247" y="5427973"/>
                </a:cubicBezTo>
                <a:cubicBezTo>
                  <a:pt x="7561151" y="5446716"/>
                  <a:pt x="1563756" y="5448986"/>
                  <a:pt x="0" y="5427973"/>
                </a:cubicBezTo>
                <a:cubicBezTo>
                  <a:pt x="2651" y="4492560"/>
                  <a:pt x="5165" y="6034314"/>
                  <a:pt x="7749" y="5100541"/>
                </a:cubicBezTo>
                <a:close/>
              </a:path>
            </a:pathLst>
          </a:custGeom>
          <a:gradFill>
            <a:gsLst>
              <a:gs pos="55000">
                <a:schemeClr val="accent4">
                  <a:lumMod val="69000"/>
                  <a:lumOff val="31000"/>
                  <a:alpha val="4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2/22/2021</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646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e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4058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429000" y="15240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429000" y="2362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429000" y="3200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429000" y="4038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177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bg>
      <p:bgPr>
        <a:gradFill flip="none" rotWithShape="1">
          <a:gsLst>
            <a:gs pos="64000">
              <a:schemeClr val="bg1">
                <a:lumMod val="95000"/>
              </a:schemeClr>
            </a:gs>
            <a:gs pos="0">
              <a:schemeClr val="bg1">
                <a:lumMod val="7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98" y="0"/>
            <a:ext cx="9144000" cy="5143499"/>
          </a:xfrm>
          <a:prstGeom prst="rect">
            <a:avLst/>
          </a:prstGeom>
        </p:spPr>
      </p:pic>
      <p:sp>
        <p:nvSpPr>
          <p:cNvPr id="5" name="Freeform 4"/>
          <p:cNvSpPr/>
          <p:nvPr userDrawn="1"/>
        </p:nvSpPr>
        <p:spPr>
          <a:xfrm>
            <a:off x="-15498" y="3549112"/>
            <a:ext cx="9172538" cy="3323808"/>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2538" h="3323808">
                <a:moveTo>
                  <a:pt x="7749" y="1123627"/>
                </a:moveTo>
                <a:lnTo>
                  <a:pt x="7594169" y="1100380"/>
                </a:lnTo>
                <a:cubicBezTo>
                  <a:pt x="7663911" y="1084881"/>
                  <a:pt x="8663551" y="767166"/>
                  <a:pt x="9159498" y="0"/>
                </a:cubicBezTo>
                <a:cubicBezTo>
                  <a:pt x="9158207" y="1398722"/>
                  <a:pt x="9183082" y="2097449"/>
                  <a:pt x="9167247" y="3308888"/>
                </a:cubicBezTo>
                <a:cubicBezTo>
                  <a:pt x="7561151" y="3327631"/>
                  <a:pt x="1563756" y="3329901"/>
                  <a:pt x="0" y="3308888"/>
                </a:cubicBezTo>
                <a:cubicBezTo>
                  <a:pt x="2651" y="2373475"/>
                  <a:pt x="5165" y="2057400"/>
                  <a:pt x="7749" y="1123627"/>
                </a:cubicBezTo>
                <a:close/>
              </a:path>
            </a:pathLst>
          </a:custGeom>
          <a:gradFill>
            <a:gsLst>
              <a:gs pos="55000">
                <a:schemeClr val="accent4">
                  <a:lumMod val="69000"/>
                  <a:lumOff val="3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userDrawn="1"/>
        </p:nvSpPr>
        <p:spPr>
          <a:xfrm>
            <a:off x="-9128" y="4896679"/>
            <a:ext cx="9170363" cy="2008899"/>
          </a:xfrm>
          <a:custGeom>
            <a:avLst/>
            <a:gdLst/>
            <a:ahLst/>
            <a:cxnLst/>
            <a:rect l="l" t="t" r="r" b="b"/>
            <a:pathLst>
              <a:path w="9170363" h="2008899">
                <a:moveTo>
                  <a:pt x="9169032" y="0"/>
                </a:moveTo>
                <a:cubicBezTo>
                  <a:pt x="9168363" y="724439"/>
                  <a:pt x="9170448" y="1378416"/>
                  <a:pt x="9170361" y="2008899"/>
                </a:cubicBezTo>
                <a:lnTo>
                  <a:pt x="0" y="2008899"/>
                </a:lnTo>
                <a:cubicBezTo>
                  <a:pt x="460" y="1874569"/>
                  <a:pt x="919" y="1727596"/>
                  <a:pt x="1380" y="1560949"/>
                </a:cubicBezTo>
                <a:lnTo>
                  <a:pt x="7897901" y="1537702"/>
                </a:lnTo>
                <a:cubicBezTo>
                  <a:pt x="7967643" y="1522203"/>
                  <a:pt x="8673085" y="1093169"/>
                  <a:pt x="9169032" y="0"/>
                </a:cubicBezTo>
                <a:close/>
              </a:path>
            </a:pathLst>
          </a:custGeom>
          <a:solidFill>
            <a:schemeClr val="accent4">
              <a:lumMod val="20000"/>
              <a:lumOff val="80000"/>
            </a:schemeClr>
          </a:solidFill>
          <a:ln>
            <a:gradFill flip="none" rotWithShape="1">
              <a:gsLst>
                <a:gs pos="0">
                  <a:schemeClr val="accent4">
                    <a:lumMod val="20000"/>
                    <a:lumOff val="80000"/>
                  </a:schemeClr>
                </a:gs>
                <a:gs pos="100000">
                  <a:schemeClr val="accent4">
                    <a:lumMod val="60000"/>
                    <a:lumOff val="4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4920001"/>
            <a:ext cx="7772400" cy="860425"/>
          </a:xfrm>
        </p:spPr>
        <p:txBody>
          <a:bodyPr anchor="b" anchorCtr="0"/>
          <a:lstStyle>
            <a:lvl1pPr algn="l">
              <a:defRPr>
                <a:solidFill>
                  <a:schemeClr val="accent4">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247200" y="5638800"/>
            <a:ext cx="7753800" cy="1752600"/>
          </a:xfrm>
        </p:spPr>
        <p:txBody>
          <a:bodyPr>
            <a:normAutofit/>
          </a:bodyPr>
          <a:lstStyle>
            <a:lvl1pPr marL="0" indent="0" algn="l">
              <a:buNone/>
              <a:defRPr sz="2400">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2888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3"/>
          </p:nvPr>
        </p:nvSpPr>
        <p:spPr>
          <a:xfrm>
            <a:off x="457200" y="1295400"/>
            <a:ext cx="8229600" cy="487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3567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457200" y="1219008"/>
            <a:ext cx="3733800" cy="25898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4343400" y="1219200"/>
            <a:ext cx="4495800" cy="2590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3800707"/>
            <a:ext cx="3733800" cy="24476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4191000" y="3800707"/>
            <a:ext cx="4648200" cy="244769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5505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457200" y="3505200"/>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276600" y="3505200"/>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096000" y="3505200"/>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57203" y="1219200"/>
            <a:ext cx="2590800"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276601" y="1219200"/>
            <a:ext cx="2590803"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096003" y="1219200"/>
            <a:ext cx="2590803"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2753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736596"/>
            <a:ext cx="2438400" cy="914400"/>
          </a:xfrm>
          <a:prstGeom prst="rect">
            <a:avLst/>
          </a:prstGeo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3505200" y="685800"/>
            <a:ext cx="5181599" cy="57912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4400" y="1752600"/>
            <a:ext cx="24384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tint val="75000"/>
                  </a:prstClr>
                </a:solidFill>
              </a:rPr>
              <a:pPr/>
              <a:t>2/22/2021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443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1295400"/>
            <a:ext cx="39624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tint val="75000"/>
                  </a:prstClr>
                </a:solidFill>
              </a:rPr>
              <a:pPr/>
              <a:t>2/22/2021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018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1295400"/>
            <a:ext cx="39624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tint val="75000"/>
                  </a:prstClr>
                </a:solidFill>
              </a:rPr>
              <a:pPr/>
              <a:t>2/22/2021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9010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334901" y="3085765"/>
            <a:ext cx="8474199"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27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200"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pPr defTabSz="685800"/>
            <a:fld id="{ED291B17-9318-49DB-B28B-6E5994AE9581}" type="datetime1">
              <a:rPr lang="en-US" smtClean="0">
                <a:solidFill>
                  <a:srgbClr val="000000">
                    <a:lumMod val="75000"/>
                    <a:lumOff val="25000"/>
                  </a:srgbClr>
                </a:solidFill>
              </a:rPr>
              <a:pPr defTabSz="685800"/>
              <a:t>2/22/2021</a:t>
            </a:fld>
            <a:endParaRPr lang="en-US" dirty="0">
              <a:solidFill>
                <a:srgbClr val="000000">
                  <a:lumMod val="75000"/>
                  <a:lumOff val="25000"/>
                </a:srgbClr>
              </a:solidFill>
            </a:endParaRPr>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pPr defTabSz="685800"/>
            <a:endParaRPr lang="en-US" dirty="0">
              <a:solidFill>
                <a:srgbClr val="000000">
                  <a:lumMod val="75000"/>
                  <a:lumOff val="25000"/>
                </a:srgbClr>
              </a:solidFill>
            </a:endParaRPr>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pPr defTabSz="685800"/>
            <a:fld id="{3A98EE3D-8CD1-4C3F-BD1C-C98C9596463C}" type="slidenum">
              <a:rPr lang="en-US" smtClean="0">
                <a:solidFill>
                  <a:srgbClr val="000000">
                    <a:lumMod val="75000"/>
                    <a:lumOff val="25000"/>
                  </a:srgbClr>
                </a:solidFill>
              </a:rPr>
              <a:pPr defTabSz="685800"/>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342647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702156"/>
            <a:ext cx="8272212"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2340864"/>
            <a:ext cx="8272211"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pPr defTabSz="685800"/>
            <a:fld id="{78DD82B9-B8EE-4375-B6FF-88FA6ABB15D9}" type="datetime1">
              <a:rPr lang="en-US" smtClean="0">
                <a:solidFill>
                  <a:srgbClr val="000000">
                    <a:lumMod val="75000"/>
                    <a:lumOff val="25000"/>
                  </a:srgbClr>
                </a:solidFill>
              </a:rPr>
              <a:pPr defTabSz="685800"/>
              <a:t>2/22/2021</a:t>
            </a:fld>
            <a:endParaRPr lang="en-US" dirty="0">
              <a:solidFill>
                <a:srgbClr val="000000">
                  <a:lumMod val="75000"/>
                  <a:lumOff val="25000"/>
                </a:srgbClr>
              </a:solidFill>
            </a:endParaRPr>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pPr defTabSz="685800"/>
            <a:endParaRPr lang="en-US" dirty="0">
              <a:solidFill>
                <a:srgbClr val="000000">
                  <a:lumMod val="75000"/>
                  <a:lumOff val="25000"/>
                </a:srgbClr>
              </a:solidFill>
            </a:endParaRPr>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pPr defTabSz="685800"/>
            <a:fld id="{3A98EE3D-8CD1-4C3F-BD1C-C98C9596463C}" type="slidenum">
              <a:rPr lang="en-US" smtClean="0">
                <a:solidFill>
                  <a:srgbClr val="000000">
                    <a:lumMod val="75000"/>
                    <a:lumOff val="25000"/>
                  </a:srgbClr>
                </a:solidFill>
              </a:rPr>
              <a:pPr defTabSz="685800"/>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5958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8" name="Content Placeholder 2"/>
          <p:cNvSpPr>
            <a:spLocks noGrp="1"/>
          </p:cNvSpPr>
          <p:nvPr>
            <p:ph idx="1"/>
          </p:nvPr>
        </p:nvSpPr>
        <p:spPr>
          <a:xfrm>
            <a:off x="533400" y="1600199"/>
            <a:ext cx="8305800" cy="4525965"/>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73991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1905000" y="30540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7" name="Title 6"/>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dirty="0"/>
              <a:t>Click to edit Master text styles</a:t>
            </a:r>
          </a:p>
        </p:txBody>
      </p:sp>
      <p:sp>
        <p:nvSpPr>
          <p:cNvPr id="12" name="Text Placeholder 8"/>
          <p:cNvSpPr>
            <a:spLocks noGrp="1"/>
          </p:cNvSpPr>
          <p:nvPr>
            <p:ph type="body" sz="quarter" idx="16"/>
          </p:nvPr>
        </p:nvSpPr>
        <p:spPr>
          <a:xfrm>
            <a:off x="1905000" y="16356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14" name="Text Placeholder 8"/>
          <p:cNvSpPr>
            <a:spLocks noGrp="1"/>
          </p:cNvSpPr>
          <p:nvPr>
            <p:ph type="body" sz="quarter" idx="17"/>
          </p:nvPr>
        </p:nvSpPr>
        <p:spPr>
          <a:xfrm>
            <a:off x="1905000" y="23448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15" name="Text Placeholder 8"/>
          <p:cNvSpPr>
            <a:spLocks noGrp="1"/>
          </p:cNvSpPr>
          <p:nvPr>
            <p:ph type="body" sz="quarter" idx="18"/>
          </p:nvPr>
        </p:nvSpPr>
        <p:spPr>
          <a:xfrm>
            <a:off x="1905000" y="37632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16" name="Text Placeholder 8"/>
          <p:cNvSpPr>
            <a:spLocks noGrp="1"/>
          </p:cNvSpPr>
          <p:nvPr>
            <p:ph type="body" sz="quarter" idx="19"/>
          </p:nvPr>
        </p:nvSpPr>
        <p:spPr>
          <a:xfrm>
            <a:off x="1905000" y="44724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17" name="Text Placeholder 8"/>
          <p:cNvSpPr>
            <a:spLocks noGrp="1"/>
          </p:cNvSpPr>
          <p:nvPr>
            <p:ph type="body" sz="quarter" idx="20"/>
          </p:nvPr>
        </p:nvSpPr>
        <p:spPr>
          <a:xfrm>
            <a:off x="1905000" y="5181600"/>
            <a:ext cx="6629400" cy="838200"/>
          </a:xfrm>
        </p:spPr>
        <p:txBody>
          <a:bodyPr>
            <a:normAutofit/>
          </a:bodyPr>
          <a:lstStyle>
            <a:lvl1pPr marL="57150" indent="0">
              <a:buFontTx/>
              <a:buNone/>
              <a:defRPr sz="1800" baseline="0"/>
            </a:lvl1pPr>
          </a:lstStyle>
          <a:p>
            <a:pPr lvl="0"/>
            <a:r>
              <a:rPr lang="en-US" dirty="0"/>
              <a:t>Click to edit Master text styles</a:t>
            </a:r>
          </a:p>
        </p:txBody>
      </p:sp>
    </p:spTree>
    <p:extLst>
      <p:ext uri="{BB962C8B-B14F-4D97-AF65-F5344CB8AC3E}">
        <p14:creationId xmlns:p14="http://schemas.microsoft.com/office/powerpoint/2010/main" val="195128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r>
              <a:rPr lang="en-US"/>
              <a:t>Copyright 2009</a:t>
            </a:r>
            <a:endParaRPr lang="en-US" dirty="0"/>
          </a:p>
        </p:txBody>
      </p:sp>
    </p:spTree>
    <p:extLst>
      <p:ext uri="{BB962C8B-B14F-4D97-AF65-F5344CB8AC3E}">
        <p14:creationId xmlns:p14="http://schemas.microsoft.com/office/powerpoint/2010/main" val="302432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4"/>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4"/>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a:t>Copyright 2009</a:t>
            </a:r>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041760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2971800" y="17526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3612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2971800" y="3612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0"/>
          <p:cNvSpPr>
            <a:spLocks noGrp="1"/>
          </p:cNvSpPr>
          <p:nvPr>
            <p:ph type="title"/>
          </p:nvPr>
        </p:nvSpPr>
        <p:spPr/>
        <p:txBody>
          <a:bodyPr/>
          <a:lstStyle/>
          <a:p>
            <a:r>
              <a:rPr lang="en-US"/>
              <a:t>Click to edit Master title style</a:t>
            </a:r>
          </a:p>
        </p:txBody>
      </p:sp>
      <p:sp>
        <p:nvSpPr>
          <p:cNvPr id="12"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85667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2385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0198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572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2385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0198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402530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52601"/>
            <a:ext cx="4040188" cy="304801"/>
          </a:xfrm>
          <a:solidFill>
            <a:schemeClr val="accent2">
              <a:lumMod val="20000"/>
              <a:lumOff val="80000"/>
              <a:alpha val="39000"/>
            </a:schemeClr>
          </a:solidFill>
        </p:spPr>
        <p:txBody>
          <a:bodyPr tIns="274320" anchor="b">
            <a:noAutofit/>
          </a:bodyPr>
          <a:lstStyle>
            <a:lvl1pPr marL="0" indent="0">
              <a:buNone/>
              <a:defRPr sz="18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57401"/>
            <a:ext cx="4040188"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7" y="2057401"/>
            <a:ext cx="4041775"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2"/>
          </p:nvPr>
        </p:nvSpPr>
        <p:spPr>
          <a:xfrm>
            <a:off x="4648200" y="1752602"/>
            <a:ext cx="4040188" cy="304801"/>
          </a:xfrm>
          <a:solidFill>
            <a:schemeClr val="accent1">
              <a:lumMod val="20000"/>
              <a:lumOff val="80000"/>
              <a:alpha val="39000"/>
            </a:schemeClr>
          </a:solidFill>
        </p:spPr>
        <p:txBody>
          <a:bodyPr tIns="274320" anchor="b">
            <a:noAutofit/>
          </a:bodyPr>
          <a:lstStyle>
            <a:lvl1pPr marL="0" indent="0">
              <a:buNone/>
              <a:defRPr sz="18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r>
              <a:rPr lang="en-US"/>
              <a:t>Copyright 2009</a:t>
            </a:r>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88985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7">
            <a:extLst>
              <a:ext uri="{28A0092B-C50C-407E-A947-70E740481C1C}">
                <a14:useLocalDpi xmlns:a14="http://schemas.microsoft.com/office/drawing/2010/main" val="0"/>
              </a:ext>
            </a:extLst>
          </a:blip>
          <a:srcRect l="15729" t="1612" r="11692" b="1612"/>
          <a:stretch/>
        </p:blipFill>
        <p:spPr>
          <a:xfrm>
            <a:off x="0" y="0"/>
            <a:ext cx="9144000" cy="6858000"/>
          </a:xfrm>
          <a:prstGeom prst="rect">
            <a:avLst/>
          </a:prstGeom>
        </p:spPr>
      </p:pic>
      <p:sp>
        <p:nvSpPr>
          <p:cNvPr id="5" name="Rectangle 4"/>
          <p:cNvSpPr/>
          <p:nvPr userDrawn="1"/>
        </p:nvSpPr>
        <p:spPr>
          <a:xfrm>
            <a:off x="-15498" y="0"/>
            <a:ext cx="9159498"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5498" y="0"/>
            <a:ext cx="9188526" cy="768267"/>
          </a:xfrm>
          <a:custGeom>
            <a:avLst/>
            <a:gdLst>
              <a:gd name="connsiteX0" fmla="*/ 0 w 9188526"/>
              <a:gd name="connsiteY0" fmla="*/ 0 h 762000"/>
              <a:gd name="connsiteX1" fmla="*/ 9188526 w 9188526"/>
              <a:gd name="connsiteY1" fmla="*/ 0 h 762000"/>
              <a:gd name="connsiteX2" fmla="*/ 9188526 w 9188526"/>
              <a:gd name="connsiteY2" fmla="*/ 762000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580904 w 9188526"/>
              <a:gd name="connsiteY2" fmla="*/ 768267 h 768267"/>
              <a:gd name="connsiteX3" fmla="*/ 0 w 9188526"/>
              <a:gd name="connsiteY3" fmla="*/ 762000 h 768267"/>
              <a:gd name="connsiteX4" fmla="*/ 0 w 9188526"/>
              <a:gd name="connsiteY4" fmla="*/ 0 h 76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8526" h="768267">
                <a:moveTo>
                  <a:pt x="0" y="0"/>
                </a:moveTo>
                <a:lnTo>
                  <a:pt x="9188526" y="0"/>
                </a:lnTo>
                <a:cubicBezTo>
                  <a:pt x="9151250" y="421519"/>
                  <a:pt x="8899890" y="616912"/>
                  <a:pt x="8580904" y="768267"/>
                </a:cubicBezTo>
                <a:lnTo>
                  <a:pt x="0" y="762000"/>
                </a:lnTo>
                <a:lnTo>
                  <a:pt x="0" y="0"/>
                </a:lnTo>
                <a:close/>
              </a:path>
            </a:pathLst>
          </a:cu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15498" y="1430026"/>
            <a:ext cx="9188526" cy="5442893"/>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 name="connsiteX0" fmla="*/ 7749 w 9172538"/>
              <a:gd name="connsiteY0" fmla="*/ 2981456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76455 w 9172538"/>
              <a:gd name="connsiteY1" fmla="*/ 2943695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47427 w 9172538"/>
              <a:gd name="connsiteY1" fmla="*/ 30307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32913 w 9172538"/>
              <a:gd name="connsiteY1" fmla="*/ 2972723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88526"/>
              <a:gd name="connsiteY0" fmla="*/ 5100541 h 5442893"/>
              <a:gd name="connsiteX1" fmla="*/ 7332913 w 9188526"/>
              <a:gd name="connsiteY1" fmla="*/ 5091808 h 5442893"/>
              <a:gd name="connsiteX2" fmla="*/ 9188526 w 9188526"/>
              <a:gd name="connsiteY2" fmla="*/ 0 h 5442893"/>
              <a:gd name="connsiteX3" fmla="*/ 9167247 w 9188526"/>
              <a:gd name="connsiteY3" fmla="*/ 5427973 h 5442893"/>
              <a:gd name="connsiteX4" fmla="*/ 0 w 9188526"/>
              <a:gd name="connsiteY4" fmla="*/ 5427973 h 5442893"/>
              <a:gd name="connsiteX5" fmla="*/ 7749 w 9188526"/>
              <a:gd name="connsiteY5" fmla="*/ 5100541 h 5442893"/>
              <a:gd name="connsiteX0" fmla="*/ 7749 w 9188526"/>
              <a:gd name="connsiteY0" fmla="*/ 5100541 h 5442893"/>
              <a:gd name="connsiteX1" fmla="*/ 7332913 w 9188526"/>
              <a:gd name="connsiteY1" fmla="*/ 5091808 h 5442893"/>
              <a:gd name="connsiteX2" fmla="*/ 9188526 w 9188526"/>
              <a:gd name="connsiteY2" fmla="*/ 0 h 5442893"/>
              <a:gd name="connsiteX3" fmla="*/ 9167247 w 9188526"/>
              <a:gd name="connsiteY3" fmla="*/ 5427973 h 5442893"/>
              <a:gd name="connsiteX4" fmla="*/ 0 w 9188526"/>
              <a:gd name="connsiteY4" fmla="*/ 5427973 h 5442893"/>
              <a:gd name="connsiteX5" fmla="*/ 7749 w 9188526"/>
              <a:gd name="connsiteY5" fmla="*/ 5100541 h 544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8526" h="5442893">
                <a:moveTo>
                  <a:pt x="7749" y="5100541"/>
                </a:moveTo>
                <a:lnTo>
                  <a:pt x="7332913" y="5091808"/>
                </a:lnTo>
                <a:cubicBezTo>
                  <a:pt x="7402655" y="5076309"/>
                  <a:pt x="8678065" y="4366709"/>
                  <a:pt x="9188526" y="0"/>
                </a:cubicBezTo>
                <a:cubicBezTo>
                  <a:pt x="9187235" y="1398722"/>
                  <a:pt x="9183082" y="4216534"/>
                  <a:pt x="9167247" y="5427973"/>
                </a:cubicBezTo>
                <a:cubicBezTo>
                  <a:pt x="7561151" y="5446716"/>
                  <a:pt x="1563756" y="5448986"/>
                  <a:pt x="0" y="5427973"/>
                </a:cubicBezTo>
                <a:cubicBezTo>
                  <a:pt x="2651" y="4492560"/>
                  <a:pt x="5165" y="6034314"/>
                  <a:pt x="7749" y="5100541"/>
                </a:cubicBezTo>
                <a:close/>
              </a:path>
            </a:pathLst>
          </a:custGeom>
          <a:gradFill>
            <a:gsLst>
              <a:gs pos="55000">
                <a:schemeClr val="accent4">
                  <a:lumMod val="69000"/>
                  <a:lumOff val="31000"/>
                  <a:alpha val="4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64400" y="76200"/>
            <a:ext cx="8229600" cy="6397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914400"/>
            <a:ext cx="8229600" cy="52117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048000" y="6569075"/>
            <a:ext cx="2895600" cy="365125"/>
          </a:xfrm>
          <a:prstGeom prst="rect">
            <a:avLst/>
          </a:prstGeom>
        </p:spPr>
        <p:txBody>
          <a:bodyPr/>
          <a:lstStyle>
            <a:lvl1pPr algn="ctr">
              <a:defRPr sz="900">
                <a:solidFill>
                  <a:schemeClr val="tx2"/>
                </a:solidFill>
                <a:latin typeface="Segoe UI" pitchFamily="34" charset="0"/>
                <a:cs typeface="Segoe UI" pitchFamily="34" charset="0"/>
              </a:defRPr>
            </a:lvl1pPr>
          </a:lstStyle>
          <a:p>
            <a:r>
              <a:rPr lang="en-US" dirty="0"/>
              <a:t>Copyright 2009</a:t>
            </a:r>
          </a:p>
        </p:txBody>
      </p:sp>
      <p:sp>
        <p:nvSpPr>
          <p:cNvPr id="11" name="Slide Number Placeholder 5"/>
          <p:cNvSpPr>
            <a:spLocks noGrp="1"/>
          </p:cNvSpPr>
          <p:nvPr>
            <p:ph type="sldNum" sz="quarter" idx="4"/>
          </p:nvPr>
        </p:nvSpPr>
        <p:spPr>
          <a:xfrm>
            <a:off x="76200" y="6531713"/>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userDrawn="1"/>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extBox 7"/>
          <p:cNvSpPr txBox="1"/>
          <p:nvPr userDrawn="1"/>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9064199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Lst>
  <p:hf hdr="0" dt="0"/>
  <p:txStyles>
    <p:titleStyle>
      <a:lvl1pPr algn="l" defTabSz="914400" rtl="0" eaLnBrk="1" latinLnBrk="0" hangingPunct="1">
        <a:spcBef>
          <a:spcPct val="0"/>
        </a:spcBef>
        <a:buNone/>
        <a:defRPr sz="3600" b="1" kern="1200" baseline="0">
          <a:solidFill>
            <a:schemeClr val="bg2">
              <a:lumMod val="25000"/>
            </a:schemeClr>
          </a:solidFill>
          <a:latin typeface="+mj-lt"/>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1pPr>
      <a:lvl2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2pPr>
      <a:lvl3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3pPr>
      <a:lvl4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4pPr>
      <a:lvl5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3"/>
            <a:ext cx="8272212"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6423915"/>
            <a:ext cx="2133599" cy="365125"/>
          </a:xfrm>
          <a:prstGeom prst="rect">
            <a:avLst/>
          </a:prstGeom>
        </p:spPr>
        <p:txBody>
          <a:bodyPr vert="horz" lIns="91440" tIns="45720" rIns="91440" bIns="45720" rtlCol="0" anchor="ctr"/>
          <a:lstStyle>
            <a:lvl1pPr algn="r">
              <a:defRPr sz="675">
                <a:solidFill>
                  <a:schemeClr val="tx1">
                    <a:lumMod val="75000"/>
                    <a:lumOff val="25000"/>
                  </a:schemeClr>
                </a:solidFill>
              </a:defRPr>
            </a:lvl1pPr>
          </a:lstStyle>
          <a:p>
            <a:fld id="{ED291B17-9318-49DB-B28B-6E5994AE9581}" type="datetime1">
              <a:rPr lang="en-US" smtClean="0"/>
              <a:t>2/22/2021</a:t>
            </a:fld>
            <a:endParaRPr lang="en-US" dirty="0"/>
          </a:p>
        </p:txBody>
      </p:sp>
      <p:sp>
        <p:nvSpPr>
          <p:cNvPr id="5" name="Footer Placeholder 4"/>
          <p:cNvSpPr>
            <a:spLocks noGrp="1"/>
          </p:cNvSpPr>
          <p:nvPr>
            <p:ph type="ftr" sz="quarter" idx="3"/>
          </p:nvPr>
        </p:nvSpPr>
        <p:spPr>
          <a:xfrm>
            <a:off x="435894" y="6423915"/>
            <a:ext cx="5187908" cy="365125"/>
          </a:xfrm>
          <a:prstGeom prst="rect">
            <a:avLst/>
          </a:prstGeom>
        </p:spPr>
        <p:txBody>
          <a:bodyPr vert="horz" lIns="91440" tIns="45720" rIns="91440" bIns="45720" rtlCol="0" anchor="ctr"/>
          <a:lstStyle>
            <a:lvl1pPr algn="l">
              <a:defRPr sz="675"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918725" y="6423915"/>
            <a:ext cx="789383" cy="365125"/>
          </a:xfrm>
          <a:prstGeom prst="rect">
            <a:avLst/>
          </a:prstGeom>
        </p:spPr>
        <p:txBody>
          <a:bodyPr vert="horz" lIns="91440" tIns="45720" rIns="91440" bIns="45720" rtlCol="0" anchor="ctr"/>
          <a:lstStyle>
            <a:lvl1pPr algn="r">
              <a:defRPr sz="675">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334901" y="457200"/>
            <a:ext cx="277749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98903726"/>
      </p:ext>
    </p:extLst>
  </p:cSld>
  <p:clrMap bg1="lt1" tx1="dk1" bg2="lt2" tx2="dk2" accent1="accent1" accent2="accent2" accent3="accent3" accent4="accent4" accent5="accent5" accent6="accent6" hlink="hlink" folHlink="folHlink"/>
  <p:sldLayoutIdLst>
    <p:sldLayoutId id="2147483714" r:id="rId1"/>
    <p:sldLayoutId id="2147483715" r:id="rId2"/>
  </p:sldLayoutIdLst>
  <p:hf sldNum="0" hdr="0" ftr="0" dt="0"/>
  <p:txStyles>
    <p:titleStyle>
      <a:lvl1pPr algn="l" defTabSz="342900" rtl="0" eaLnBrk="1" latinLnBrk="0" hangingPunct="1">
        <a:lnSpc>
          <a:spcPct val="100000"/>
        </a:lnSpc>
        <a:spcBef>
          <a:spcPct val="0"/>
        </a:spcBef>
        <a:buNone/>
        <a:defRPr sz="2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425" kern="1200">
          <a:solidFill>
            <a:schemeClr val="tx1">
              <a:lumMod val="75000"/>
              <a:lumOff val="25000"/>
            </a:schemeClr>
          </a:solidFill>
          <a:latin typeface="+mn-lt"/>
          <a:ea typeface="+mn-ea"/>
          <a:cs typeface="+mn-cs"/>
        </a:defRPr>
      </a:lvl1pPr>
      <a:lvl2pPr marL="472500" indent="-229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275" kern="1200">
          <a:solidFill>
            <a:schemeClr val="tx1">
              <a:lumMod val="75000"/>
              <a:lumOff val="25000"/>
            </a:schemeClr>
          </a:solidFill>
          <a:latin typeface="+mn-lt"/>
          <a:ea typeface="+mn-ea"/>
          <a:cs typeface="+mn-cs"/>
        </a:defRPr>
      </a:lvl2pPr>
      <a:lvl3pPr marL="675000" indent="-202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125" kern="1200">
          <a:solidFill>
            <a:schemeClr val="tx1">
              <a:lumMod val="75000"/>
              <a:lumOff val="25000"/>
            </a:schemeClr>
          </a:solidFill>
          <a:latin typeface="+mn-lt"/>
          <a:ea typeface="+mn-ea"/>
          <a:cs typeface="+mn-cs"/>
        </a:defRPr>
      </a:lvl3pPr>
      <a:lvl4pPr marL="931500" indent="-175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975" kern="1200">
          <a:solidFill>
            <a:schemeClr val="tx1">
              <a:lumMod val="75000"/>
              <a:lumOff val="25000"/>
            </a:schemeClr>
          </a:solidFill>
          <a:latin typeface="+mn-lt"/>
          <a:ea typeface="+mn-ea"/>
          <a:cs typeface="+mn-cs"/>
        </a:defRPr>
      </a:lvl4pPr>
      <a:lvl5pPr marL="1201500" indent="-175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975"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hyperlink" Target="https://my-cms.rotary.org/en/document/diversifying-your-club-member-diversity-assessment" TargetMode="Externa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grpSp>
        <p:nvGrpSpPr>
          <p:cNvPr id="39" name="Group 28">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1200150"/>
            <a:ext cx="2777490" cy="4451350"/>
            <a:chOff x="438068" y="457200"/>
            <a:chExt cx="3703320" cy="5935133"/>
          </a:xfrm>
        </p:grpSpPr>
        <p:sp>
          <p:nvSpPr>
            <p:cNvPr id="30" name="Rectangle 29">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F6B4BD4-6D5E-D84B-A98D-56177D71F274}"/>
              </a:ext>
            </a:extLst>
          </p:cNvPr>
          <p:cNvSpPr>
            <a:spLocks noGrp="1"/>
          </p:cNvSpPr>
          <p:nvPr>
            <p:ph type="ctrTitle"/>
          </p:nvPr>
        </p:nvSpPr>
        <p:spPr>
          <a:xfrm>
            <a:off x="438151" y="2000251"/>
            <a:ext cx="2559050" cy="2087217"/>
          </a:xfrm>
        </p:spPr>
        <p:txBody>
          <a:bodyPr>
            <a:normAutofit/>
          </a:bodyPr>
          <a:lstStyle/>
          <a:p>
            <a:pPr algn="ctr"/>
            <a:r>
              <a:rPr lang="en-US" dirty="0">
                <a:solidFill>
                  <a:srgbClr val="FFFFFF"/>
                </a:solidFill>
              </a:rPr>
              <a:t>DISTRICT Goals 2021-22</a:t>
            </a:r>
          </a:p>
        </p:txBody>
      </p:sp>
      <p:pic>
        <p:nvPicPr>
          <p:cNvPr id="8" name="Picture 7" descr="Map&#10;&#10;Description automatically generated">
            <a:extLst>
              <a:ext uri="{FF2B5EF4-FFF2-40B4-BE49-F238E27FC236}">
                <a16:creationId xmlns:a16="http://schemas.microsoft.com/office/drawing/2014/main" id="{06024CEB-9D29-FA4A-985A-DF7992130CDE}"/>
              </a:ext>
            </a:extLst>
          </p:cNvPr>
          <p:cNvPicPr>
            <a:picLocks noChangeAspect="1"/>
          </p:cNvPicPr>
          <p:nvPr/>
        </p:nvPicPr>
        <p:blipFill>
          <a:blip r:embed="rId2"/>
          <a:stretch>
            <a:fillRect/>
          </a:stretch>
        </p:blipFill>
        <p:spPr>
          <a:xfrm>
            <a:off x="3573790" y="2208775"/>
            <a:ext cx="5073648" cy="2422667"/>
          </a:xfrm>
          <a:prstGeom prst="rect">
            <a:avLst/>
          </a:prstGeom>
        </p:spPr>
      </p:pic>
    </p:spTree>
    <p:extLst>
      <p:ext uri="{BB962C8B-B14F-4D97-AF65-F5344CB8AC3E}">
        <p14:creationId xmlns:p14="http://schemas.microsoft.com/office/powerpoint/2010/main" val="11954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CBBAED9-63F4-E340-9A88-19641AE78040}"/>
              </a:ext>
            </a:extLst>
          </p:cNvPr>
          <p:cNvSpPr/>
          <p:nvPr/>
        </p:nvSpPr>
        <p:spPr>
          <a:xfrm>
            <a:off x="5972321" y="1692574"/>
            <a:ext cx="2452312" cy="346824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gn="ctr" defTabSz="342900">
              <a:spcBef>
                <a:spcPct val="0"/>
              </a:spcBef>
              <a:spcAft>
                <a:spcPts val="450"/>
              </a:spcAft>
            </a:pPr>
            <a:r>
              <a:rPr lang="en-US" sz="2400" cap="all" dirty="0">
                <a:ln>
                  <a:solidFill>
                    <a:srgbClr val="FFFFFF"/>
                  </a:solidFill>
                </a:ln>
                <a:solidFill>
                  <a:srgbClr val="FFFFFF"/>
                </a:solidFill>
                <a:latin typeface="Tw Cen MT" panose="020B0502020104020203"/>
              </a:rPr>
              <a:t>Increase our Ability to Adapt</a:t>
            </a:r>
          </a:p>
        </p:txBody>
      </p:sp>
      <p:sp>
        <p:nvSpPr>
          <p:cNvPr id="3" name="Content Placeholder 2">
            <a:extLst>
              <a:ext uri="{FF2B5EF4-FFF2-40B4-BE49-F238E27FC236}">
                <a16:creationId xmlns:a16="http://schemas.microsoft.com/office/drawing/2014/main" id="{664B5CE4-AAFC-B44E-90B5-DE6D11982ABC}"/>
              </a:ext>
            </a:extLst>
          </p:cNvPr>
          <p:cNvSpPr>
            <a:spLocks noGrp="1"/>
          </p:cNvSpPr>
          <p:nvPr>
            <p:ph idx="1"/>
          </p:nvPr>
        </p:nvSpPr>
        <p:spPr>
          <a:xfrm>
            <a:off x="695938" y="1692574"/>
            <a:ext cx="4581134" cy="3468245"/>
          </a:xfrm>
        </p:spPr>
        <p:txBody>
          <a:bodyPr vert="horz" lIns="68580" tIns="34290" rIns="68580" bIns="34290" rtlCol="0" anchor="ctr">
            <a:normAutofit/>
          </a:bodyPr>
          <a:lstStyle/>
          <a:p>
            <a:r>
              <a:rPr lang="en-US" sz="2100" dirty="0"/>
              <a:t>Diversity</a:t>
            </a:r>
          </a:p>
          <a:p>
            <a:r>
              <a:rPr lang="en-US" sz="2100" dirty="0"/>
              <a:t>Equity</a:t>
            </a:r>
          </a:p>
          <a:p>
            <a:r>
              <a:rPr lang="en-US" sz="2100" dirty="0"/>
              <a:t>Inclusion</a:t>
            </a:r>
          </a:p>
          <a:p>
            <a:endParaRPr lang="en-US" sz="2100" dirty="0"/>
          </a:p>
        </p:txBody>
      </p:sp>
      <p:pic>
        <p:nvPicPr>
          <p:cNvPr id="2" name="Picture 1">
            <a:extLst>
              <a:ext uri="{FF2B5EF4-FFF2-40B4-BE49-F238E27FC236}">
                <a16:creationId xmlns:a16="http://schemas.microsoft.com/office/drawing/2014/main" id="{E88AF7D2-36F6-174E-B534-771A1D3306FB}"/>
              </a:ext>
            </a:extLst>
          </p:cNvPr>
          <p:cNvPicPr>
            <a:picLocks noChangeAspect="1"/>
          </p:cNvPicPr>
          <p:nvPr/>
        </p:nvPicPr>
        <p:blipFill>
          <a:blip r:embed="rId2"/>
          <a:stretch>
            <a:fillRect/>
          </a:stretch>
        </p:blipFill>
        <p:spPr>
          <a:xfrm>
            <a:off x="276225" y="1732127"/>
            <a:ext cx="5677286" cy="3266642"/>
          </a:xfrm>
          <a:prstGeom prst="rect">
            <a:avLst/>
          </a:prstGeom>
        </p:spPr>
      </p:pic>
    </p:spTree>
    <p:extLst>
      <p:ext uri="{BB962C8B-B14F-4D97-AF65-F5344CB8AC3E}">
        <p14:creationId xmlns:p14="http://schemas.microsoft.com/office/powerpoint/2010/main" val="206760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CBBAED9-63F4-E340-9A88-19641AE78040}"/>
              </a:ext>
            </a:extLst>
          </p:cNvPr>
          <p:cNvSpPr/>
          <p:nvPr/>
        </p:nvSpPr>
        <p:spPr>
          <a:xfrm>
            <a:off x="5972321" y="1692574"/>
            <a:ext cx="2452312" cy="3468245"/>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gn="ctr" defTabSz="342900">
              <a:spcBef>
                <a:spcPct val="0"/>
              </a:spcBef>
              <a:spcAft>
                <a:spcPts val="450"/>
              </a:spcAft>
            </a:pPr>
            <a:r>
              <a:rPr lang="en-US" sz="2400" cap="all" dirty="0">
                <a:ln>
                  <a:solidFill>
                    <a:srgbClr val="FFFFFF"/>
                  </a:solidFill>
                </a:ln>
                <a:solidFill>
                  <a:srgbClr val="FFFFFF"/>
                </a:solidFill>
                <a:latin typeface="Tw Cen MT" panose="020B0502020104020203"/>
              </a:rPr>
              <a:t>Increase our Ability to Adapt</a:t>
            </a:r>
          </a:p>
          <a:p>
            <a:pPr algn="ctr" defTabSz="342900">
              <a:spcBef>
                <a:spcPct val="0"/>
              </a:spcBef>
              <a:spcAft>
                <a:spcPts val="450"/>
              </a:spcAft>
            </a:pPr>
            <a:endParaRPr lang="en-US" sz="2400" cap="all" dirty="0">
              <a:ln>
                <a:solidFill>
                  <a:srgbClr val="FFFFFF"/>
                </a:solidFill>
              </a:ln>
              <a:solidFill>
                <a:srgbClr val="FFFFFF"/>
              </a:solidFill>
              <a:latin typeface="Tw Cen MT" panose="020B0502020104020203"/>
            </a:endParaRPr>
          </a:p>
          <a:p>
            <a:pPr algn="ctr" defTabSz="342900">
              <a:spcBef>
                <a:spcPct val="0"/>
              </a:spcBef>
              <a:spcAft>
                <a:spcPts val="450"/>
              </a:spcAft>
            </a:pPr>
            <a:r>
              <a:rPr lang="en-US" sz="1500" cap="all" dirty="0">
                <a:ln>
                  <a:solidFill>
                    <a:srgbClr val="FFFFFF"/>
                  </a:solidFill>
                </a:ln>
                <a:solidFill>
                  <a:srgbClr val="FFFFFF"/>
                </a:solidFill>
                <a:latin typeface="Tw Cen MT" panose="020B0502020104020203"/>
              </a:rPr>
              <a:t>Suggested </a:t>
            </a:r>
          </a:p>
          <a:p>
            <a:pPr algn="ctr" defTabSz="342900">
              <a:spcBef>
                <a:spcPct val="0"/>
              </a:spcBef>
              <a:spcAft>
                <a:spcPts val="450"/>
              </a:spcAft>
            </a:pPr>
            <a:r>
              <a:rPr lang="en-US" sz="1500" cap="all" dirty="0">
                <a:ln>
                  <a:solidFill>
                    <a:srgbClr val="FFFFFF"/>
                  </a:solidFill>
                </a:ln>
                <a:solidFill>
                  <a:srgbClr val="FFFFFF"/>
                </a:solidFill>
                <a:latin typeface="Tw Cen MT" panose="020B0502020104020203"/>
              </a:rPr>
              <a:t>measures</a:t>
            </a:r>
          </a:p>
        </p:txBody>
      </p:sp>
      <p:sp>
        <p:nvSpPr>
          <p:cNvPr id="3" name="Content Placeholder 2">
            <a:extLst>
              <a:ext uri="{FF2B5EF4-FFF2-40B4-BE49-F238E27FC236}">
                <a16:creationId xmlns:a16="http://schemas.microsoft.com/office/drawing/2014/main" id="{664B5CE4-AAFC-B44E-90B5-DE6D11982ABC}"/>
              </a:ext>
            </a:extLst>
          </p:cNvPr>
          <p:cNvSpPr>
            <a:spLocks noGrp="1"/>
          </p:cNvSpPr>
          <p:nvPr>
            <p:ph idx="1"/>
          </p:nvPr>
        </p:nvSpPr>
        <p:spPr>
          <a:xfrm>
            <a:off x="695937" y="1692573"/>
            <a:ext cx="4783009" cy="3591204"/>
          </a:xfrm>
        </p:spPr>
        <p:txBody>
          <a:bodyPr vert="horz" lIns="68580" tIns="34290" rIns="68580" bIns="34290" rtlCol="0" anchor="ctr">
            <a:noAutofit/>
          </a:bodyPr>
          <a:lstStyle/>
          <a:p>
            <a:r>
              <a:rPr lang="en-AU" sz="1500" dirty="0"/>
              <a:t>Talk about diversity with your club members and create a member diversity and inclusion action plan using the </a:t>
            </a:r>
            <a:r>
              <a:rPr lang="en-AU" sz="1500" dirty="0">
                <a:hlinkClick r:id="rId2"/>
              </a:rPr>
              <a:t>Diversifying Your Club</a:t>
            </a:r>
            <a:r>
              <a:rPr lang="en-AU" sz="1500" dirty="0"/>
              <a:t> assessment.</a:t>
            </a:r>
          </a:p>
          <a:p>
            <a:r>
              <a:rPr lang="en-AU" sz="1500" dirty="0"/>
              <a:t>Diversity is a fact. Inclusion is an act — it takes effort and practice. But over time, it should lead you to a more equitable place, with equal opportunity for all people.</a:t>
            </a:r>
          </a:p>
          <a:p>
            <a:r>
              <a:rPr lang="en-AU" sz="1500" dirty="0"/>
              <a:t>Lead with inclusion, because if you create an inclusive environment, then diversity will come.   Inclusion is about the way people behave toward one another. To be inclusive is to be open to difference. Start with your Club – does anyone feel excluded?</a:t>
            </a:r>
          </a:p>
          <a:p>
            <a:endParaRPr lang="en-US" sz="1500" dirty="0"/>
          </a:p>
        </p:txBody>
      </p:sp>
      <p:sp>
        <p:nvSpPr>
          <p:cNvPr id="5" name="TextBox 4">
            <a:extLst>
              <a:ext uri="{FF2B5EF4-FFF2-40B4-BE49-F238E27FC236}">
                <a16:creationId xmlns:a16="http://schemas.microsoft.com/office/drawing/2014/main" id="{0334D439-92E3-7840-83BA-85E183E98240}"/>
              </a:ext>
            </a:extLst>
          </p:cNvPr>
          <p:cNvSpPr txBox="1"/>
          <p:nvPr/>
        </p:nvSpPr>
        <p:spPr>
          <a:xfrm>
            <a:off x="1787495" y="5412985"/>
            <a:ext cx="4488729" cy="415498"/>
          </a:xfrm>
          <a:prstGeom prst="rect">
            <a:avLst/>
          </a:prstGeom>
          <a:noFill/>
        </p:spPr>
        <p:txBody>
          <a:bodyPr wrap="none" rtlCol="0">
            <a:spAutoFit/>
          </a:bodyPr>
          <a:lstStyle/>
          <a:p>
            <a:pPr defTabSz="685800"/>
            <a:r>
              <a:rPr lang="en-US" sz="2100" dirty="0">
                <a:solidFill>
                  <a:srgbClr val="000000"/>
                </a:solidFill>
                <a:latin typeface="Tw Cen MT" panose="020B0502020104020203"/>
              </a:rPr>
              <a:t>Do we reflect the communities we serve?</a:t>
            </a:r>
          </a:p>
        </p:txBody>
      </p:sp>
    </p:spTree>
    <p:extLst>
      <p:ext uri="{BB962C8B-B14F-4D97-AF65-F5344CB8AC3E}">
        <p14:creationId xmlns:p14="http://schemas.microsoft.com/office/powerpoint/2010/main" val="1115180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27" name="Rectangle 26">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200150"/>
            <a:ext cx="2777490" cy="7124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1200150"/>
            <a:ext cx="277749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1197482"/>
            <a:ext cx="2777490" cy="73916"/>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305482"/>
            <a:ext cx="2777490" cy="434469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1DA49A7-666A-9345-B49F-3FD7F8C02D06}"/>
              </a:ext>
            </a:extLst>
          </p:cNvPr>
          <p:cNvSpPr>
            <a:spLocks noGrp="1"/>
          </p:cNvSpPr>
          <p:nvPr>
            <p:ph type="title"/>
          </p:nvPr>
        </p:nvSpPr>
        <p:spPr>
          <a:xfrm>
            <a:off x="578362" y="1635726"/>
            <a:ext cx="2290568" cy="3531848"/>
          </a:xfrm>
        </p:spPr>
        <p:txBody>
          <a:bodyPr vert="horz" lIns="68580" tIns="34290" rIns="68580" bIns="34290" rtlCol="0" anchor="ctr">
            <a:normAutofit/>
          </a:bodyPr>
          <a:lstStyle/>
          <a:p>
            <a:r>
              <a:rPr lang="en-US" sz="2100" dirty="0">
                <a:solidFill>
                  <a:schemeClr val="bg1"/>
                </a:solidFill>
              </a:rPr>
              <a:t>Innovate and Grow</a:t>
            </a:r>
            <a:br>
              <a:rPr lang="en-US" sz="2100" dirty="0">
                <a:solidFill>
                  <a:schemeClr val="bg1"/>
                </a:solidFill>
              </a:rPr>
            </a:br>
            <a:br>
              <a:rPr lang="en-US" sz="2100" dirty="0">
                <a:solidFill>
                  <a:schemeClr val="bg1"/>
                </a:solidFill>
              </a:rPr>
            </a:br>
            <a:br>
              <a:rPr lang="en-US" sz="2100" dirty="0">
                <a:solidFill>
                  <a:schemeClr val="bg1"/>
                </a:solidFill>
              </a:rPr>
            </a:br>
            <a:r>
              <a:rPr lang="en-US" sz="1800" dirty="0">
                <a:solidFill>
                  <a:schemeClr val="bg1"/>
                </a:solidFill>
              </a:rPr>
              <a:t>Any questions?</a:t>
            </a:r>
            <a:br>
              <a:rPr lang="en-US" sz="1800" dirty="0">
                <a:solidFill>
                  <a:schemeClr val="bg1"/>
                </a:solidFill>
              </a:rPr>
            </a:br>
            <a:endParaRPr lang="en-US" sz="1800" dirty="0">
              <a:solidFill>
                <a:schemeClr val="bg1"/>
              </a:solidFill>
            </a:endParaRPr>
          </a:p>
        </p:txBody>
      </p:sp>
      <p:sp>
        <p:nvSpPr>
          <p:cNvPr id="5" name="TextBox 4">
            <a:extLst>
              <a:ext uri="{FF2B5EF4-FFF2-40B4-BE49-F238E27FC236}">
                <a16:creationId xmlns:a16="http://schemas.microsoft.com/office/drawing/2014/main" id="{BA566780-D415-834B-B546-18418E980848}"/>
              </a:ext>
            </a:extLst>
          </p:cNvPr>
          <p:cNvSpPr txBox="1"/>
          <p:nvPr/>
        </p:nvSpPr>
        <p:spPr>
          <a:xfrm>
            <a:off x="3401202" y="1635726"/>
            <a:ext cx="5044424" cy="3615624"/>
          </a:xfrm>
          <a:prstGeom prst="rect">
            <a:avLst/>
          </a:prstGeom>
        </p:spPr>
        <p:txBody>
          <a:bodyPr vert="horz" lIns="68580" tIns="34290" rIns="68580" bIns="34290" rtlCol="0" anchor="ctr">
            <a:noAutofit/>
          </a:bodyPr>
          <a:lstStyle/>
          <a:p>
            <a:pPr defTabSz="342900">
              <a:spcBef>
                <a:spcPct val="20000"/>
              </a:spcBef>
              <a:spcAft>
                <a:spcPts val="450"/>
              </a:spcAft>
              <a:buClr>
                <a:srgbClr val="B1783B"/>
              </a:buClr>
              <a:buSzPct val="92000"/>
              <a:buFont typeface="Wingdings 2" panose="05020102010507070707" pitchFamily="18" charset="2"/>
              <a:buChar char=""/>
            </a:pPr>
            <a:r>
              <a:rPr lang="en-US" sz="1500" dirty="0">
                <a:solidFill>
                  <a:srgbClr val="000000">
                    <a:lumMod val="75000"/>
                    <a:lumOff val="25000"/>
                  </a:srgbClr>
                </a:solidFill>
                <a:latin typeface="Tw Cen MT" panose="020B0502020104020203"/>
              </a:rPr>
              <a:t>What does this mean for your Club?</a:t>
            </a:r>
          </a:p>
          <a:p>
            <a:pPr defTabSz="342900">
              <a:spcBef>
                <a:spcPct val="20000"/>
              </a:spcBef>
              <a:spcAft>
                <a:spcPts val="450"/>
              </a:spcAft>
              <a:buClr>
                <a:srgbClr val="B1783B"/>
              </a:buClr>
              <a:buSzPct val="92000"/>
              <a:buFont typeface="Wingdings 2" panose="05020102010507070707" pitchFamily="18" charset="2"/>
              <a:buChar char=""/>
            </a:pPr>
            <a:r>
              <a:rPr lang="en-US" sz="1500" dirty="0">
                <a:solidFill>
                  <a:srgbClr val="000000">
                    <a:lumMod val="75000"/>
                    <a:lumOff val="25000"/>
                  </a:srgbClr>
                </a:solidFill>
                <a:latin typeface="Tw Cen MT" panose="020B0502020104020203"/>
              </a:rPr>
              <a:t>Starting this weekend we will be accelerating the devolution of the DG’s role to the Area Governors</a:t>
            </a:r>
          </a:p>
          <a:p>
            <a:pPr defTabSz="342900">
              <a:spcBef>
                <a:spcPct val="20000"/>
              </a:spcBef>
              <a:spcAft>
                <a:spcPts val="450"/>
              </a:spcAft>
              <a:buClr>
                <a:srgbClr val="B1783B"/>
              </a:buClr>
              <a:buSzPct val="92000"/>
              <a:buFont typeface="Wingdings 2" panose="05020102010507070707" pitchFamily="18" charset="2"/>
              <a:buChar char=""/>
            </a:pPr>
            <a:r>
              <a:rPr lang="en-US" sz="1500" dirty="0">
                <a:solidFill>
                  <a:srgbClr val="000000">
                    <a:lumMod val="75000"/>
                    <a:lumOff val="25000"/>
                  </a:srgbClr>
                </a:solidFill>
                <a:latin typeface="Tw Cen MT" panose="020B0502020104020203"/>
              </a:rPr>
              <a:t>As each Area is different geographically and demographically Area Governors have been tasked with developing Area Development Plans and they will be working with you on your Club Plans.</a:t>
            </a:r>
          </a:p>
          <a:p>
            <a:pPr defTabSz="342900">
              <a:spcBef>
                <a:spcPct val="20000"/>
              </a:spcBef>
              <a:spcAft>
                <a:spcPts val="450"/>
              </a:spcAft>
              <a:buClr>
                <a:srgbClr val="B1783B"/>
              </a:buClr>
              <a:buSzPct val="92000"/>
            </a:pPr>
            <a:r>
              <a:rPr lang="en-US" sz="1500" dirty="0">
                <a:solidFill>
                  <a:srgbClr val="000000">
                    <a:lumMod val="75000"/>
                    <a:lumOff val="25000"/>
                  </a:srgbClr>
                </a:solidFill>
                <a:latin typeface="Tw Cen MT" panose="020B0502020104020203"/>
              </a:rPr>
              <a:t>The result will be connected and harmonized development plans for the District while allowing maximum flexibility for Clubs to put their own stamp on local community service.</a:t>
            </a:r>
          </a:p>
          <a:p>
            <a:pPr defTabSz="342900">
              <a:spcBef>
                <a:spcPct val="20000"/>
              </a:spcBef>
              <a:spcAft>
                <a:spcPts val="450"/>
              </a:spcAft>
              <a:buClr>
                <a:srgbClr val="B1783B"/>
              </a:buClr>
              <a:buSzPct val="92000"/>
            </a:pPr>
            <a:endParaRPr lang="en-US" sz="1500" dirty="0">
              <a:solidFill>
                <a:srgbClr val="000000">
                  <a:lumMod val="75000"/>
                  <a:lumOff val="25000"/>
                </a:srgbClr>
              </a:solidFill>
              <a:latin typeface="Tw Cen MT" panose="020B0502020104020203"/>
            </a:endParaRPr>
          </a:p>
          <a:p>
            <a:pPr defTabSz="342900">
              <a:spcBef>
                <a:spcPct val="20000"/>
              </a:spcBef>
              <a:spcAft>
                <a:spcPts val="450"/>
              </a:spcAft>
              <a:buClr>
                <a:srgbClr val="B1783B"/>
              </a:buClr>
              <a:buSzPct val="92000"/>
            </a:pPr>
            <a:endParaRPr lang="en-US" sz="1500" dirty="0">
              <a:solidFill>
                <a:srgbClr val="000000">
                  <a:lumMod val="75000"/>
                  <a:lumOff val="25000"/>
                </a:srgbClr>
              </a:solidFill>
              <a:latin typeface="Tw Cen MT" panose="020B0502020104020203"/>
            </a:endParaRPr>
          </a:p>
        </p:txBody>
      </p:sp>
    </p:spTree>
    <p:extLst>
      <p:ext uri="{BB962C8B-B14F-4D97-AF65-F5344CB8AC3E}">
        <p14:creationId xmlns:p14="http://schemas.microsoft.com/office/powerpoint/2010/main" val="151868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C21A9-B53B-B348-97DA-6108CCD6C93A}"/>
              </a:ext>
            </a:extLst>
          </p:cNvPr>
          <p:cNvSpPr>
            <a:spLocks noGrp="1"/>
          </p:cNvSpPr>
          <p:nvPr>
            <p:ph type="title"/>
          </p:nvPr>
        </p:nvSpPr>
        <p:spPr>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gn="ctr">
              <a:spcAft>
                <a:spcPts val="450"/>
              </a:spcAft>
            </a:pPr>
            <a:r>
              <a:rPr lang="en-US" dirty="0">
                <a:ln>
                  <a:solidFill>
                    <a:schemeClr val="bg1"/>
                  </a:solidFill>
                </a:ln>
                <a:solidFill>
                  <a:srgbClr val="FFFFFF"/>
                </a:solidFill>
                <a:latin typeface="+mj-lt"/>
                <a:ea typeface="+mj-ea"/>
                <a:cs typeface="+mj-cs"/>
              </a:rPr>
              <a:t>Our Journey Together in D9705</a:t>
            </a:r>
          </a:p>
        </p:txBody>
      </p:sp>
      <p:sp>
        <p:nvSpPr>
          <p:cNvPr id="5" name="Content Placeholder 2">
            <a:extLst>
              <a:ext uri="{FF2B5EF4-FFF2-40B4-BE49-F238E27FC236}">
                <a16:creationId xmlns:a16="http://schemas.microsoft.com/office/drawing/2014/main" id="{98888463-542E-8243-9C98-BE1A76DFDFA2}"/>
              </a:ext>
            </a:extLst>
          </p:cNvPr>
          <p:cNvSpPr>
            <a:spLocks noGrp="1"/>
          </p:cNvSpPr>
          <p:nvPr>
            <p:ph idx="1"/>
          </p:nvPr>
        </p:nvSpPr>
        <p:spPr>
          <a:xfrm>
            <a:off x="435895" y="2612898"/>
            <a:ext cx="8449688" cy="2861235"/>
          </a:xfrm>
        </p:spPr>
        <p:txBody>
          <a:bodyPr vert="horz" lIns="68580" tIns="34290" rIns="68580" bIns="34290" rtlCol="0" anchor="ctr">
            <a:noAutofit/>
          </a:bodyPr>
          <a:lstStyle/>
          <a:p>
            <a:r>
              <a:rPr lang="en-US" sz="1500" dirty="0"/>
              <a:t>We are One District with many approaches to community service</a:t>
            </a:r>
          </a:p>
          <a:p>
            <a:r>
              <a:rPr lang="en-US" sz="1500" dirty="0"/>
              <a:t>To </a:t>
            </a:r>
            <a:r>
              <a:rPr lang="en-US" sz="1500" dirty="0" err="1"/>
              <a:t>maximise</a:t>
            </a:r>
            <a:r>
              <a:rPr lang="en-US" sz="1500" dirty="0"/>
              <a:t> our effectiveness we want connected and harmonized Club/ Area/ District development plans</a:t>
            </a:r>
          </a:p>
          <a:p>
            <a:r>
              <a:rPr lang="en-US" sz="1500" dirty="0"/>
              <a:t>A </a:t>
            </a:r>
            <a:r>
              <a:rPr lang="en-US" sz="1500" dirty="0" err="1"/>
              <a:t>Rotaractor</a:t>
            </a:r>
            <a:r>
              <a:rPr lang="en-US" sz="1500" dirty="0"/>
              <a:t> will be included on all District Teams and Committees to ensure a next generations approach to all we do.  </a:t>
            </a:r>
          </a:p>
          <a:p>
            <a:r>
              <a:rPr lang="en-US" sz="1500" dirty="0"/>
              <a:t>All our projects and community work will have success measures so we can celebrate the benefits realized for our communities through Rotary’s positive activity.</a:t>
            </a:r>
          </a:p>
          <a:p>
            <a:r>
              <a:rPr lang="en-US" sz="1500" b="1" dirty="0"/>
              <a:t>Innovate and Grow </a:t>
            </a:r>
            <a:r>
              <a:rPr lang="en-US" sz="1500" dirty="0"/>
              <a:t>– COVID19 has given us a great opportunity to rethink Rotary in our communities</a:t>
            </a:r>
          </a:p>
          <a:p>
            <a:endParaRPr lang="en-US" sz="1500" dirty="0"/>
          </a:p>
          <a:p>
            <a:r>
              <a:rPr lang="en-US" sz="1500" dirty="0"/>
              <a:t>I see these District Goals more as District Development objectives.  Each Area and each Club is expected to develop their own plan with progress overseen by the Area Governor and the Operations Team.</a:t>
            </a:r>
          </a:p>
        </p:txBody>
      </p:sp>
    </p:spTree>
    <p:extLst>
      <p:ext uri="{BB962C8B-B14F-4D97-AF65-F5344CB8AC3E}">
        <p14:creationId xmlns:p14="http://schemas.microsoft.com/office/powerpoint/2010/main" val="282300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FFF8BA-E008-4068-851C-2CED296A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2" name="Title 1">
            <a:extLst>
              <a:ext uri="{FF2B5EF4-FFF2-40B4-BE49-F238E27FC236}">
                <a16:creationId xmlns:a16="http://schemas.microsoft.com/office/drawing/2014/main" id="{A877BF7B-81CF-0E40-91B4-641919BFA995}"/>
              </a:ext>
            </a:extLst>
          </p:cNvPr>
          <p:cNvSpPr>
            <a:spLocks noGrp="1"/>
          </p:cNvSpPr>
          <p:nvPr>
            <p:ph type="title"/>
          </p:nvPr>
        </p:nvSpPr>
        <p:spPr>
          <a:xfrm>
            <a:off x="435895" y="1383867"/>
            <a:ext cx="3057115" cy="3867482"/>
          </a:xfrm>
        </p:spPr>
        <p:txBody>
          <a:bodyPr anchor="ctr">
            <a:normAutofit/>
          </a:bodyPr>
          <a:lstStyle/>
          <a:p>
            <a:pPr algn="ctr"/>
            <a:br>
              <a:rPr lang="en-US" dirty="0">
                <a:solidFill>
                  <a:schemeClr val="tx2"/>
                </a:solidFill>
              </a:rPr>
            </a:br>
            <a:br>
              <a:rPr lang="en-US" dirty="0">
                <a:solidFill>
                  <a:schemeClr val="tx2"/>
                </a:solidFill>
              </a:rPr>
            </a:br>
            <a:br>
              <a:rPr lang="en-US" dirty="0">
                <a:solidFill>
                  <a:schemeClr val="tx2"/>
                </a:solidFill>
              </a:rPr>
            </a:br>
            <a:br>
              <a:rPr lang="en-US" dirty="0">
                <a:solidFill>
                  <a:schemeClr val="tx2"/>
                </a:solidFill>
              </a:rPr>
            </a:br>
            <a:br>
              <a:rPr lang="en-US" dirty="0">
                <a:solidFill>
                  <a:schemeClr val="tx2"/>
                </a:solidFill>
              </a:rPr>
            </a:br>
            <a:br>
              <a:rPr lang="en-US" dirty="0">
                <a:solidFill>
                  <a:schemeClr val="tx2"/>
                </a:solidFill>
              </a:rPr>
            </a:br>
            <a:r>
              <a:rPr lang="en-US" dirty="0">
                <a:solidFill>
                  <a:schemeClr val="tx2"/>
                </a:solidFill>
              </a:rPr>
              <a:t>Rotary’s Vision Statement</a:t>
            </a:r>
          </a:p>
        </p:txBody>
      </p:sp>
      <p:sp>
        <p:nvSpPr>
          <p:cNvPr id="10" name="Rectangle 9">
            <a:extLst>
              <a:ext uri="{FF2B5EF4-FFF2-40B4-BE49-F238E27FC236}">
                <a16:creationId xmlns:a16="http://schemas.microsoft.com/office/drawing/2014/main" id="{832B0DA7-13B0-4805-B9BD-9BFACCB23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1200149"/>
            <a:ext cx="3158109" cy="712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5D17921-1EF4-488E-A9AA-AC6B7F3CE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558" y="1200151"/>
            <a:ext cx="5125550" cy="71247"/>
          </a:xfrm>
          <a:prstGeom prst="rect">
            <a:avLst/>
          </a:prstGeom>
          <a:solidFill>
            <a:srgbClr val="3C474C"/>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925A91C-DEF1-CE44-A063-6767DDA6D680}"/>
              </a:ext>
            </a:extLst>
          </p:cNvPr>
          <p:cNvSpPr>
            <a:spLocks noGrp="1"/>
          </p:cNvSpPr>
          <p:nvPr>
            <p:ph idx="1"/>
          </p:nvPr>
        </p:nvSpPr>
        <p:spPr>
          <a:xfrm>
            <a:off x="3582558" y="3096536"/>
            <a:ext cx="4863068" cy="2154813"/>
          </a:xfrm>
        </p:spPr>
        <p:txBody>
          <a:bodyPr>
            <a:normAutofit/>
          </a:bodyPr>
          <a:lstStyle/>
          <a:p>
            <a:r>
              <a:rPr lang="en-US" sz="1800" dirty="0"/>
              <a:t>Together we see a world where people unite to take action to create lasting change across the globe, in our communities and in ourselves.</a:t>
            </a:r>
          </a:p>
        </p:txBody>
      </p:sp>
      <p:pic>
        <p:nvPicPr>
          <p:cNvPr id="4" name="Picture 3">
            <a:extLst>
              <a:ext uri="{FF2B5EF4-FFF2-40B4-BE49-F238E27FC236}">
                <a16:creationId xmlns:a16="http://schemas.microsoft.com/office/drawing/2014/main" id="{E0B47979-BEDF-FC4F-90D9-D6545835322D}"/>
              </a:ext>
            </a:extLst>
          </p:cNvPr>
          <p:cNvPicPr>
            <a:picLocks noChangeAspect="1"/>
          </p:cNvPicPr>
          <p:nvPr/>
        </p:nvPicPr>
        <p:blipFill>
          <a:blip r:embed="rId2"/>
          <a:stretch>
            <a:fillRect/>
          </a:stretch>
        </p:blipFill>
        <p:spPr>
          <a:xfrm>
            <a:off x="800100" y="1383867"/>
            <a:ext cx="7543800" cy="1600200"/>
          </a:xfrm>
          <a:prstGeom prst="rect">
            <a:avLst/>
          </a:prstGeom>
        </p:spPr>
      </p:pic>
    </p:spTree>
    <p:extLst>
      <p:ext uri="{BB962C8B-B14F-4D97-AF65-F5344CB8AC3E}">
        <p14:creationId xmlns:p14="http://schemas.microsoft.com/office/powerpoint/2010/main" val="3597682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11" name="Rectangle 10">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1343025"/>
            <a:ext cx="2777490" cy="4307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1C880C8-EA9D-1146-97A2-EBB35CFE962D}"/>
              </a:ext>
            </a:extLst>
          </p:cNvPr>
          <p:cNvSpPr>
            <a:spLocks noGrp="1"/>
          </p:cNvSpPr>
          <p:nvPr>
            <p:ph type="title"/>
          </p:nvPr>
        </p:nvSpPr>
        <p:spPr>
          <a:xfrm>
            <a:off x="6277233" y="1635726"/>
            <a:ext cx="2253704" cy="3531848"/>
          </a:xfrm>
        </p:spPr>
        <p:txBody>
          <a:bodyPr anchor="ctr">
            <a:normAutofit/>
          </a:bodyPr>
          <a:lstStyle/>
          <a:p>
            <a:pPr algn="ctr"/>
            <a:r>
              <a:rPr lang="en-US" dirty="0">
                <a:solidFill>
                  <a:srgbClr val="FFFEFF"/>
                </a:solidFill>
              </a:rPr>
              <a:t>Rotary’s Strategic Priorities and Objectives</a:t>
            </a:r>
          </a:p>
        </p:txBody>
      </p:sp>
      <p:sp>
        <p:nvSpPr>
          <p:cNvPr id="13" name="Rectangle 12">
            <a:extLst>
              <a:ext uri="{FF2B5EF4-FFF2-40B4-BE49-F238E27FC236}">
                <a16:creationId xmlns:a16="http://schemas.microsoft.com/office/drawing/2014/main" id="{EC930E8B-CABB-49C6-9609-F872BC043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200150"/>
            <a:ext cx="2777490" cy="71248"/>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FD211A8-7186-46C6-AC78-73F89CAA5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1200150"/>
            <a:ext cx="277749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8062204-EE69-489C-87C1-C1958C334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1197482"/>
            <a:ext cx="2777490" cy="7391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nvGrpSpPr>
          <p:cNvPr id="3" name="Group 2">
            <a:extLst>
              <a:ext uri="{FF2B5EF4-FFF2-40B4-BE49-F238E27FC236}">
                <a16:creationId xmlns:a16="http://schemas.microsoft.com/office/drawing/2014/main" id="{B39B3AA0-DEA6-064F-9DDA-0B0E899747EA}"/>
              </a:ext>
            </a:extLst>
          </p:cNvPr>
          <p:cNvGrpSpPr/>
          <p:nvPr/>
        </p:nvGrpSpPr>
        <p:grpSpPr>
          <a:xfrm>
            <a:off x="364525" y="1635726"/>
            <a:ext cx="5259278" cy="3519844"/>
            <a:chOff x="486033" y="1037967"/>
            <a:chExt cx="7012370" cy="4693125"/>
          </a:xfrm>
        </p:grpSpPr>
        <p:sp>
          <p:nvSpPr>
            <p:cNvPr id="4" name="Freeform 3">
              <a:extLst>
                <a:ext uri="{FF2B5EF4-FFF2-40B4-BE49-F238E27FC236}">
                  <a16:creationId xmlns:a16="http://schemas.microsoft.com/office/drawing/2014/main" id="{AEE530A6-A0DE-D24E-B629-9663F607C679}"/>
                </a:ext>
              </a:extLst>
            </p:cNvPr>
            <p:cNvSpPr/>
            <p:nvPr/>
          </p:nvSpPr>
          <p:spPr>
            <a:xfrm>
              <a:off x="486033" y="3467837"/>
              <a:ext cx="7012370" cy="1048320"/>
            </a:xfrm>
            <a:custGeom>
              <a:avLst/>
              <a:gdLst>
                <a:gd name="connsiteX0" fmla="*/ 0 w 7012370"/>
                <a:gd name="connsiteY0" fmla="*/ 174723 h 1048320"/>
                <a:gd name="connsiteX1" fmla="*/ 174723 w 7012370"/>
                <a:gd name="connsiteY1" fmla="*/ 0 h 1048320"/>
                <a:gd name="connsiteX2" fmla="*/ 6837647 w 7012370"/>
                <a:gd name="connsiteY2" fmla="*/ 0 h 1048320"/>
                <a:gd name="connsiteX3" fmla="*/ 7012370 w 7012370"/>
                <a:gd name="connsiteY3" fmla="*/ 174723 h 1048320"/>
                <a:gd name="connsiteX4" fmla="*/ 7012370 w 7012370"/>
                <a:gd name="connsiteY4" fmla="*/ 873597 h 1048320"/>
                <a:gd name="connsiteX5" fmla="*/ 6837647 w 7012370"/>
                <a:gd name="connsiteY5" fmla="*/ 1048320 h 1048320"/>
                <a:gd name="connsiteX6" fmla="*/ 174723 w 7012370"/>
                <a:gd name="connsiteY6" fmla="*/ 1048320 h 1048320"/>
                <a:gd name="connsiteX7" fmla="*/ 0 w 7012370"/>
                <a:gd name="connsiteY7" fmla="*/ 873597 h 1048320"/>
                <a:gd name="connsiteX8" fmla="*/ 0 w 7012370"/>
                <a:gd name="connsiteY8" fmla="*/ 174723 h 104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370" h="1048320">
                  <a:moveTo>
                    <a:pt x="0" y="174723"/>
                  </a:moveTo>
                  <a:cubicBezTo>
                    <a:pt x="0" y="78226"/>
                    <a:pt x="78226" y="0"/>
                    <a:pt x="174723" y="0"/>
                  </a:cubicBezTo>
                  <a:lnTo>
                    <a:pt x="6837647" y="0"/>
                  </a:lnTo>
                  <a:cubicBezTo>
                    <a:pt x="6934144" y="0"/>
                    <a:pt x="7012370" y="78226"/>
                    <a:pt x="7012370" y="174723"/>
                  </a:cubicBezTo>
                  <a:lnTo>
                    <a:pt x="7012370" y="873597"/>
                  </a:lnTo>
                  <a:cubicBezTo>
                    <a:pt x="7012370" y="970094"/>
                    <a:pt x="6934144" y="1048320"/>
                    <a:pt x="6837647" y="1048320"/>
                  </a:cubicBezTo>
                  <a:lnTo>
                    <a:pt x="174723" y="1048320"/>
                  </a:lnTo>
                  <a:cubicBezTo>
                    <a:pt x="78226" y="1048320"/>
                    <a:pt x="0" y="970094"/>
                    <a:pt x="0" y="873597"/>
                  </a:cubicBezTo>
                  <a:lnTo>
                    <a:pt x="0" y="174723"/>
                  </a:lnTo>
                  <a:close/>
                </a:path>
              </a:pathLst>
            </a:custGeom>
            <a:solidFill>
              <a:srgbClr val="AAA24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29821" tIns="129821" rIns="129821" bIns="129821" numCol="1" spcCol="1270" rtlCol="0" anchor="ctr" anchorCtr="0">
              <a:noAutofit/>
            </a:bodyPr>
            <a:lstStyle/>
            <a:p>
              <a:pPr defTabSz="685800">
                <a:lnSpc>
                  <a:spcPct val="90000"/>
                </a:lnSpc>
                <a:spcBef>
                  <a:spcPct val="0"/>
                </a:spcBef>
                <a:spcAft>
                  <a:spcPts val="450"/>
                </a:spcAft>
              </a:pPr>
              <a:r>
                <a:rPr lang="en-US" sz="2400" dirty="0">
                  <a:ln>
                    <a:solidFill>
                      <a:srgbClr val="FFFFFF"/>
                    </a:solidFill>
                  </a:ln>
                  <a:solidFill>
                    <a:srgbClr val="FFFFFF"/>
                  </a:solidFill>
                  <a:latin typeface="Tw Cen MT" panose="020B0502020104020203"/>
                </a:rPr>
                <a:t>INCREASE OUR IMPACT</a:t>
              </a:r>
            </a:p>
          </p:txBody>
        </p:sp>
        <p:sp>
          <p:nvSpPr>
            <p:cNvPr id="6" name="Freeform 5">
              <a:extLst>
                <a:ext uri="{FF2B5EF4-FFF2-40B4-BE49-F238E27FC236}">
                  <a16:creationId xmlns:a16="http://schemas.microsoft.com/office/drawing/2014/main" id="{3D055125-DD45-9845-BCFF-186F22AE29ED}"/>
                </a:ext>
              </a:extLst>
            </p:cNvPr>
            <p:cNvSpPr/>
            <p:nvPr/>
          </p:nvSpPr>
          <p:spPr>
            <a:xfrm>
              <a:off x="486033" y="1037967"/>
              <a:ext cx="7012370" cy="1048320"/>
            </a:xfrm>
            <a:custGeom>
              <a:avLst/>
              <a:gdLst>
                <a:gd name="connsiteX0" fmla="*/ 0 w 7012370"/>
                <a:gd name="connsiteY0" fmla="*/ 174723 h 1048320"/>
                <a:gd name="connsiteX1" fmla="*/ 174723 w 7012370"/>
                <a:gd name="connsiteY1" fmla="*/ 0 h 1048320"/>
                <a:gd name="connsiteX2" fmla="*/ 6837647 w 7012370"/>
                <a:gd name="connsiteY2" fmla="*/ 0 h 1048320"/>
                <a:gd name="connsiteX3" fmla="*/ 7012370 w 7012370"/>
                <a:gd name="connsiteY3" fmla="*/ 174723 h 1048320"/>
                <a:gd name="connsiteX4" fmla="*/ 7012370 w 7012370"/>
                <a:gd name="connsiteY4" fmla="*/ 873597 h 1048320"/>
                <a:gd name="connsiteX5" fmla="*/ 6837647 w 7012370"/>
                <a:gd name="connsiteY5" fmla="*/ 1048320 h 1048320"/>
                <a:gd name="connsiteX6" fmla="*/ 174723 w 7012370"/>
                <a:gd name="connsiteY6" fmla="*/ 1048320 h 1048320"/>
                <a:gd name="connsiteX7" fmla="*/ 0 w 7012370"/>
                <a:gd name="connsiteY7" fmla="*/ 873597 h 1048320"/>
                <a:gd name="connsiteX8" fmla="*/ 0 w 7012370"/>
                <a:gd name="connsiteY8" fmla="*/ 174723 h 104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370" h="1048320">
                  <a:moveTo>
                    <a:pt x="0" y="174723"/>
                  </a:moveTo>
                  <a:cubicBezTo>
                    <a:pt x="0" y="78226"/>
                    <a:pt x="78226" y="0"/>
                    <a:pt x="174723" y="0"/>
                  </a:cubicBezTo>
                  <a:lnTo>
                    <a:pt x="6837647" y="0"/>
                  </a:lnTo>
                  <a:cubicBezTo>
                    <a:pt x="6934144" y="0"/>
                    <a:pt x="7012370" y="78226"/>
                    <a:pt x="7012370" y="174723"/>
                  </a:cubicBezTo>
                  <a:lnTo>
                    <a:pt x="7012370" y="873597"/>
                  </a:lnTo>
                  <a:cubicBezTo>
                    <a:pt x="7012370" y="970094"/>
                    <a:pt x="6934144" y="1048320"/>
                    <a:pt x="6837647" y="1048320"/>
                  </a:cubicBezTo>
                  <a:lnTo>
                    <a:pt x="174723" y="1048320"/>
                  </a:lnTo>
                  <a:cubicBezTo>
                    <a:pt x="78226" y="1048320"/>
                    <a:pt x="0" y="970094"/>
                    <a:pt x="0" y="873597"/>
                  </a:cubicBezTo>
                  <a:lnTo>
                    <a:pt x="0" y="174723"/>
                  </a:lnTo>
                  <a:close/>
                </a:path>
              </a:pathLst>
            </a:custGeom>
          </p:spPr>
          <p:style>
            <a:lnRef idx="3">
              <a:schemeClr val="lt1">
                <a:hueOff val="0"/>
                <a:satOff val="0"/>
                <a:lumOff val="0"/>
                <a:alphaOff val="0"/>
              </a:schemeClr>
            </a:lnRef>
            <a:fillRef idx="1">
              <a:schemeClr val="accent2">
                <a:hueOff val="996378"/>
                <a:satOff val="-2040"/>
                <a:lumOff val="-2287"/>
                <a:alphaOff val="0"/>
              </a:schemeClr>
            </a:fillRef>
            <a:effectRef idx="1">
              <a:schemeClr val="accent2">
                <a:hueOff val="996378"/>
                <a:satOff val="-2040"/>
                <a:lumOff val="-2287"/>
                <a:alphaOff val="0"/>
              </a:schemeClr>
            </a:effectRef>
            <a:fontRef idx="minor">
              <a:schemeClr val="lt1"/>
            </a:fontRef>
          </p:style>
          <p:txBody>
            <a:bodyPr spcFirstLastPara="0" vert="horz" wrap="square" lIns="129821" tIns="129821" rIns="129821" bIns="129821" numCol="1" spcCol="1270" anchor="ctr" anchorCtr="0">
              <a:noAutofit/>
            </a:bodyPr>
            <a:lstStyle/>
            <a:p>
              <a:pPr defTabSz="1066800">
                <a:lnSpc>
                  <a:spcPct val="90000"/>
                </a:lnSpc>
                <a:spcBef>
                  <a:spcPct val="0"/>
                </a:spcBef>
                <a:spcAft>
                  <a:spcPct val="35000"/>
                </a:spcAft>
              </a:pPr>
              <a:r>
                <a:rPr lang="en-US" sz="2400" dirty="0">
                  <a:solidFill>
                    <a:srgbClr val="FFFFFF"/>
                  </a:solidFill>
                  <a:latin typeface="Tw Cen MT" panose="020B0502020104020203"/>
                </a:rPr>
                <a:t>EXPAND OUR REACH</a:t>
              </a:r>
              <a:endParaRPr lang="en-US" sz="3525" dirty="0">
                <a:solidFill>
                  <a:srgbClr val="FFFFFF"/>
                </a:solidFill>
                <a:latin typeface="Tw Cen MT" panose="020B0502020104020203"/>
              </a:endParaRPr>
            </a:p>
          </p:txBody>
        </p:sp>
        <p:sp>
          <p:nvSpPr>
            <p:cNvPr id="7" name="Freeform 6">
              <a:extLst>
                <a:ext uri="{FF2B5EF4-FFF2-40B4-BE49-F238E27FC236}">
                  <a16:creationId xmlns:a16="http://schemas.microsoft.com/office/drawing/2014/main" id="{333355FC-31B2-154F-A55B-FFE9F6B90352}"/>
                </a:ext>
              </a:extLst>
            </p:cNvPr>
            <p:cNvSpPr/>
            <p:nvPr/>
          </p:nvSpPr>
          <p:spPr>
            <a:xfrm>
              <a:off x="486033" y="2252902"/>
              <a:ext cx="7012370" cy="1048320"/>
            </a:xfrm>
            <a:custGeom>
              <a:avLst/>
              <a:gdLst>
                <a:gd name="connsiteX0" fmla="*/ 0 w 7012370"/>
                <a:gd name="connsiteY0" fmla="*/ 174723 h 1048320"/>
                <a:gd name="connsiteX1" fmla="*/ 174723 w 7012370"/>
                <a:gd name="connsiteY1" fmla="*/ 0 h 1048320"/>
                <a:gd name="connsiteX2" fmla="*/ 6837647 w 7012370"/>
                <a:gd name="connsiteY2" fmla="*/ 0 h 1048320"/>
                <a:gd name="connsiteX3" fmla="*/ 7012370 w 7012370"/>
                <a:gd name="connsiteY3" fmla="*/ 174723 h 1048320"/>
                <a:gd name="connsiteX4" fmla="*/ 7012370 w 7012370"/>
                <a:gd name="connsiteY4" fmla="*/ 873597 h 1048320"/>
                <a:gd name="connsiteX5" fmla="*/ 6837647 w 7012370"/>
                <a:gd name="connsiteY5" fmla="*/ 1048320 h 1048320"/>
                <a:gd name="connsiteX6" fmla="*/ 174723 w 7012370"/>
                <a:gd name="connsiteY6" fmla="*/ 1048320 h 1048320"/>
                <a:gd name="connsiteX7" fmla="*/ 0 w 7012370"/>
                <a:gd name="connsiteY7" fmla="*/ 873597 h 1048320"/>
                <a:gd name="connsiteX8" fmla="*/ 0 w 7012370"/>
                <a:gd name="connsiteY8" fmla="*/ 174723 h 104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370" h="1048320">
                  <a:moveTo>
                    <a:pt x="0" y="174723"/>
                  </a:moveTo>
                  <a:cubicBezTo>
                    <a:pt x="0" y="78226"/>
                    <a:pt x="78226" y="0"/>
                    <a:pt x="174723" y="0"/>
                  </a:cubicBezTo>
                  <a:lnTo>
                    <a:pt x="6837647" y="0"/>
                  </a:lnTo>
                  <a:cubicBezTo>
                    <a:pt x="6934144" y="0"/>
                    <a:pt x="7012370" y="78226"/>
                    <a:pt x="7012370" y="174723"/>
                  </a:cubicBezTo>
                  <a:lnTo>
                    <a:pt x="7012370" y="873597"/>
                  </a:lnTo>
                  <a:cubicBezTo>
                    <a:pt x="7012370" y="970094"/>
                    <a:pt x="6934144" y="1048320"/>
                    <a:pt x="6837647" y="1048320"/>
                  </a:cubicBezTo>
                  <a:lnTo>
                    <a:pt x="174723" y="1048320"/>
                  </a:lnTo>
                  <a:cubicBezTo>
                    <a:pt x="78226" y="1048320"/>
                    <a:pt x="0" y="970094"/>
                    <a:pt x="0" y="873597"/>
                  </a:cubicBezTo>
                  <a:lnTo>
                    <a:pt x="0" y="174723"/>
                  </a:lnTo>
                  <a:close/>
                </a:path>
              </a:pathLst>
            </a:custGeom>
            <a:solidFill>
              <a:srgbClr val="3AB168"/>
            </a:solidFill>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6961" tIns="72671" rIns="106961" bIns="72671" numCol="1" spcCol="1270" rtlCol="0" anchor="ctr" anchorCtr="0">
              <a:noAutofit/>
            </a:bodyPr>
            <a:lstStyle/>
            <a:p>
              <a:pPr defTabSz="342900">
                <a:lnSpc>
                  <a:spcPct val="90000"/>
                </a:lnSpc>
                <a:spcBef>
                  <a:spcPct val="0"/>
                </a:spcBef>
                <a:spcAft>
                  <a:spcPts val="450"/>
                </a:spcAft>
              </a:pPr>
              <a:r>
                <a:rPr lang="en-US" sz="2400" cap="all" dirty="0">
                  <a:ln>
                    <a:solidFill>
                      <a:srgbClr val="FFFFFF"/>
                    </a:solidFill>
                  </a:ln>
                  <a:solidFill>
                    <a:srgbClr val="FFFFFF"/>
                  </a:solidFill>
                  <a:latin typeface="Tw Cen MT" panose="020B0502020104020203"/>
                </a:rPr>
                <a:t>Enhance participant engagement</a:t>
              </a:r>
            </a:p>
          </p:txBody>
        </p:sp>
        <p:sp>
          <p:nvSpPr>
            <p:cNvPr id="8" name="Freeform 7">
              <a:extLst>
                <a:ext uri="{FF2B5EF4-FFF2-40B4-BE49-F238E27FC236}">
                  <a16:creationId xmlns:a16="http://schemas.microsoft.com/office/drawing/2014/main" id="{494672B1-D8D4-B740-9AFF-1C2E6D1389D5}"/>
                </a:ext>
              </a:extLst>
            </p:cNvPr>
            <p:cNvSpPr/>
            <p:nvPr/>
          </p:nvSpPr>
          <p:spPr>
            <a:xfrm>
              <a:off x="486033" y="4682772"/>
              <a:ext cx="7012370" cy="1048320"/>
            </a:xfrm>
            <a:custGeom>
              <a:avLst/>
              <a:gdLst>
                <a:gd name="connsiteX0" fmla="*/ 0 w 7012370"/>
                <a:gd name="connsiteY0" fmla="*/ 174723 h 1048320"/>
                <a:gd name="connsiteX1" fmla="*/ 174723 w 7012370"/>
                <a:gd name="connsiteY1" fmla="*/ 0 h 1048320"/>
                <a:gd name="connsiteX2" fmla="*/ 6837647 w 7012370"/>
                <a:gd name="connsiteY2" fmla="*/ 0 h 1048320"/>
                <a:gd name="connsiteX3" fmla="*/ 7012370 w 7012370"/>
                <a:gd name="connsiteY3" fmla="*/ 174723 h 1048320"/>
                <a:gd name="connsiteX4" fmla="*/ 7012370 w 7012370"/>
                <a:gd name="connsiteY4" fmla="*/ 873597 h 1048320"/>
                <a:gd name="connsiteX5" fmla="*/ 6837647 w 7012370"/>
                <a:gd name="connsiteY5" fmla="*/ 1048320 h 1048320"/>
                <a:gd name="connsiteX6" fmla="*/ 174723 w 7012370"/>
                <a:gd name="connsiteY6" fmla="*/ 1048320 h 1048320"/>
                <a:gd name="connsiteX7" fmla="*/ 0 w 7012370"/>
                <a:gd name="connsiteY7" fmla="*/ 873597 h 1048320"/>
                <a:gd name="connsiteX8" fmla="*/ 0 w 7012370"/>
                <a:gd name="connsiteY8" fmla="*/ 174723 h 104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370" h="1048320">
                  <a:moveTo>
                    <a:pt x="0" y="174723"/>
                  </a:moveTo>
                  <a:cubicBezTo>
                    <a:pt x="0" y="78226"/>
                    <a:pt x="78226" y="0"/>
                    <a:pt x="174723" y="0"/>
                  </a:cubicBezTo>
                  <a:lnTo>
                    <a:pt x="6837647" y="0"/>
                  </a:lnTo>
                  <a:cubicBezTo>
                    <a:pt x="6934144" y="0"/>
                    <a:pt x="7012370" y="78226"/>
                    <a:pt x="7012370" y="174723"/>
                  </a:cubicBezTo>
                  <a:lnTo>
                    <a:pt x="7012370" y="873597"/>
                  </a:lnTo>
                  <a:cubicBezTo>
                    <a:pt x="7012370" y="970094"/>
                    <a:pt x="6934144" y="1048320"/>
                    <a:pt x="6837647" y="1048320"/>
                  </a:cubicBezTo>
                  <a:lnTo>
                    <a:pt x="174723" y="1048320"/>
                  </a:lnTo>
                  <a:cubicBezTo>
                    <a:pt x="78226" y="1048320"/>
                    <a:pt x="0" y="970094"/>
                    <a:pt x="0" y="873597"/>
                  </a:cubicBezTo>
                  <a:lnTo>
                    <a:pt x="0" y="174723"/>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6961" tIns="72671" rIns="106961" bIns="72671" numCol="1" spcCol="1270" rtlCol="0" anchor="ctr" anchorCtr="0">
              <a:noAutofit/>
            </a:bodyPr>
            <a:lstStyle/>
            <a:p>
              <a:pPr defTabSz="1066800">
                <a:lnSpc>
                  <a:spcPct val="90000"/>
                </a:lnSpc>
                <a:spcBef>
                  <a:spcPct val="0"/>
                </a:spcBef>
                <a:spcAft>
                  <a:spcPct val="35000"/>
                </a:spcAft>
              </a:pPr>
              <a:r>
                <a:rPr lang="en-US" sz="2400" cap="all" dirty="0">
                  <a:ln>
                    <a:solidFill>
                      <a:srgbClr val="FFFFFF"/>
                    </a:solidFill>
                  </a:ln>
                  <a:solidFill>
                    <a:srgbClr val="FFFFFF"/>
                  </a:solidFill>
                  <a:latin typeface="Tw Cen MT" panose="020B0502020104020203"/>
                </a:rPr>
                <a:t>Increase</a:t>
              </a:r>
              <a:r>
                <a:rPr lang="en-US" sz="2400" dirty="0">
                  <a:solidFill>
                    <a:srgbClr val="FFFFFF"/>
                  </a:solidFill>
                  <a:latin typeface="Tw Cen MT" panose="020B0502020104020203"/>
                </a:rPr>
                <a:t> OUR ABILITY TO ADAPT</a:t>
              </a:r>
            </a:p>
          </p:txBody>
        </p:sp>
      </p:grpSp>
    </p:spTree>
    <p:extLst>
      <p:ext uri="{BB962C8B-B14F-4D97-AF65-F5344CB8AC3E}">
        <p14:creationId xmlns:p14="http://schemas.microsoft.com/office/powerpoint/2010/main" val="388688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10"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6" y="1221509"/>
            <a:ext cx="3131057" cy="4416579"/>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3" name="Content Placeholder 2">
            <a:extLst>
              <a:ext uri="{FF2B5EF4-FFF2-40B4-BE49-F238E27FC236}">
                <a16:creationId xmlns:a16="http://schemas.microsoft.com/office/drawing/2014/main" id="{A710B7C1-4B5A-0142-AFC7-3B4D998F44DD}"/>
              </a:ext>
            </a:extLst>
          </p:cNvPr>
          <p:cNvSpPr>
            <a:spLocks noGrp="1"/>
          </p:cNvSpPr>
          <p:nvPr>
            <p:ph idx="1"/>
          </p:nvPr>
        </p:nvSpPr>
        <p:spPr>
          <a:xfrm>
            <a:off x="3866929" y="1692573"/>
            <a:ext cx="4581134" cy="3945515"/>
          </a:xfrm>
        </p:spPr>
        <p:txBody>
          <a:bodyPr anchor="ctr">
            <a:noAutofit/>
          </a:bodyPr>
          <a:lstStyle/>
          <a:p>
            <a:r>
              <a:rPr lang="en-AU" sz="1500" dirty="0"/>
              <a:t>Develop new-style Clubs – Rotary and Rotaract – such as cause-based, e-Clubs, corporate clubs, satellite and passport clubs.</a:t>
            </a:r>
            <a:br>
              <a:rPr lang="en-AU" sz="1500" dirty="0"/>
            </a:br>
            <a:r>
              <a:rPr lang="en-AU" sz="1500" dirty="0"/>
              <a:t>The evidence from RI is that these approaches bring growth.  Every community in our District could support a new-style Club in parallel to existing Clubs. </a:t>
            </a:r>
          </a:p>
          <a:p>
            <a:r>
              <a:rPr lang="en-AU" sz="1500" dirty="0"/>
              <a:t>Enhance participation in Rotary Action Groups – vary the Rotary experience for members.</a:t>
            </a:r>
          </a:p>
          <a:p>
            <a:r>
              <a:rPr lang="en-AU" sz="1500" dirty="0"/>
              <a:t>Explore Rotary Community Corps – tap into the community.  Expand you community service reach.</a:t>
            </a:r>
          </a:p>
          <a:p>
            <a:r>
              <a:rPr lang="en-AU" sz="1500" dirty="0"/>
              <a:t>Link with like-minded organisations – Service clubs, eco/ enviro groups, Youth organisations, Chambers of Commerce, etc</a:t>
            </a:r>
          </a:p>
          <a:p>
            <a:endParaRPr lang="en-US" sz="1500" dirty="0"/>
          </a:p>
        </p:txBody>
      </p:sp>
      <p:sp>
        <p:nvSpPr>
          <p:cNvPr id="6" name="Rounded Rectangle 5">
            <a:extLst>
              <a:ext uri="{FF2B5EF4-FFF2-40B4-BE49-F238E27FC236}">
                <a16:creationId xmlns:a16="http://schemas.microsoft.com/office/drawing/2014/main" id="{810F92BA-087D-D14C-9F84-38044E026901}"/>
              </a:ext>
            </a:extLst>
          </p:cNvPr>
          <p:cNvSpPr/>
          <p:nvPr/>
        </p:nvSpPr>
        <p:spPr>
          <a:xfrm>
            <a:off x="695937" y="1789043"/>
            <a:ext cx="2475055" cy="3197915"/>
          </a:xfrm>
          <a:prstGeom prst="roundRect">
            <a:avLst/>
          </a:prstGeom>
          <a:solidFill>
            <a:srgbClr val="BE73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ln>
                  <a:solidFill>
                    <a:srgbClr val="FFFFFF"/>
                  </a:solidFill>
                </a:ln>
                <a:solidFill>
                  <a:srgbClr val="FFFFFF"/>
                </a:solidFill>
                <a:latin typeface="Tw Cen MT" panose="020B0502020104020203"/>
              </a:rPr>
              <a:t>EXPANDING OUR REACH</a:t>
            </a:r>
          </a:p>
        </p:txBody>
      </p:sp>
    </p:spTree>
    <p:extLst>
      <p:ext uri="{BB962C8B-B14F-4D97-AF65-F5344CB8AC3E}">
        <p14:creationId xmlns:p14="http://schemas.microsoft.com/office/powerpoint/2010/main" val="115283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10B7C1-4B5A-0142-AFC7-3B4D998F44DD}"/>
              </a:ext>
            </a:extLst>
          </p:cNvPr>
          <p:cNvSpPr>
            <a:spLocks noGrp="1"/>
          </p:cNvSpPr>
          <p:nvPr>
            <p:ph idx="1"/>
          </p:nvPr>
        </p:nvSpPr>
        <p:spPr>
          <a:xfrm>
            <a:off x="3866929" y="1692574"/>
            <a:ext cx="4581134" cy="3468245"/>
          </a:xfrm>
        </p:spPr>
        <p:txBody>
          <a:bodyPr anchor="ctr">
            <a:noAutofit/>
          </a:bodyPr>
          <a:lstStyle/>
          <a:p>
            <a:r>
              <a:rPr lang="en-AU" sz="1500" dirty="0"/>
              <a:t>Net increase in membership – Each One Bring One.</a:t>
            </a:r>
          </a:p>
          <a:p>
            <a:r>
              <a:rPr lang="en-AU" sz="1500" dirty="0"/>
              <a:t>50/50 male/female gender mix.</a:t>
            </a:r>
          </a:p>
          <a:p>
            <a:r>
              <a:rPr lang="en-AU" sz="1500" dirty="0"/>
              <a:t>Net increase in the number of members in a Rotary Fellowships</a:t>
            </a:r>
          </a:p>
          <a:p>
            <a:r>
              <a:rPr lang="en-AU" sz="1500" dirty="0"/>
              <a:t>Net increase in the number of service hours devoted to hands-on local projects – target a 15% increase as a minimum</a:t>
            </a:r>
          </a:p>
          <a:p>
            <a:endParaRPr lang="en-US" sz="1500" dirty="0"/>
          </a:p>
        </p:txBody>
      </p:sp>
      <p:sp>
        <p:nvSpPr>
          <p:cNvPr id="6" name="Rounded Rectangle 5">
            <a:extLst>
              <a:ext uri="{FF2B5EF4-FFF2-40B4-BE49-F238E27FC236}">
                <a16:creationId xmlns:a16="http://schemas.microsoft.com/office/drawing/2014/main" id="{810F92BA-087D-D14C-9F84-38044E026901}"/>
              </a:ext>
            </a:extLst>
          </p:cNvPr>
          <p:cNvSpPr/>
          <p:nvPr/>
        </p:nvSpPr>
        <p:spPr>
          <a:xfrm>
            <a:off x="695937" y="1789043"/>
            <a:ext cx="2475055" cy="3197915"/>
          </a:xfrm>
          <a:prstGeom prst="roundRect">
            <a:avLst/>
          </a:prstGeom>
          <a:solidFill>
            <a:srgbClr val="BE73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ln>
                  <a:solidFill>
                    <a:srgbClr val="FFFFFF"/>
                  </a:solidFill>
                </a:ln>
                <a:solidFill>
                  <a:srgbClr val="FFFFFF"/>
                </a:solidFill>
                <a:latin typeface="Tw Cen MT" panose="020B0502020104020203"/>
              </a:rPr>
              <a:t>EXPANDING OUR REACH</a:t>
            </a:r>
          </a:p>
          <a:p>
            <a:pPr algn="ctr" defTabSz="685800"/>
            <a:endParaRPr lang="en-US" sz="2400" dirty="0">
              <a:ln>
                <a:solidFill>
                  <a:srgbClr val="FFFFFF"/>
                </a:solidFill>
              </a:ln>
              <a:solidFill>
                <a:srgbClr val="FFFFFF"/>
              </a:solidFill>
              <a:latin typeface="Tw Cen MT" panose="020B0502020104020203"/>
            </a:endParaRPr>
          </a:p>
          <a:p>
            <a:pPr algn="ctr" defTabSz="685800"/>
            <a:r>
              <a:rPr lang="en-US" dirty="0">
                <a:ln>
                  <a:solidFill>
                    <a:srgbClr val="FFFFFF"/>
                  </a:solidFill>
                </a:ln>
                <a:solidFill>
                  <a:srgbClr val="FFFFFF"/>
                </a:solidFill>
                <a:latin typeface="Tw Cen MT" panose="020B0502020104020203"/>
              </a:rPr>
              <a:t>SUGGESTED MEASURES</a:t>
            </a:r>
          </a:p>
        </p:txBody>
      </p:sp>
    </p:spTree>
    <p:extLst>
      <p:ext uri="{BB962C8B-B14F-4D97-AF65-F5344CB8AC3E}">
        <p14:creationId xmlns:p14="http://schemas.microsoft.com/office/powerpoint/2010/main" val="149177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5008" y="1221509"/>
            <a:ext cx="3131057" cy="4416579"/>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4" name="Rounded Rectangle 3">
            <a:extLst>
              <a:ext uri="{FF2B5EF4-FFF2-40B4-BE49-F238E27FC236}">
                <a16:creationId xmlns:a16="http://schemas.microsoft.com/office/drawing/2014/main" id="{5CBBAED9-63F4-E340-9A88-19641AE78040}"/>
              </a:ext>
            </a:extLst>
          </p:cNvPr>
          <p:cNvSpPr/>
          <p:nvPr/>
        </p:nvSpPr>
        <p:spPr>
          <a:xfrm>
            <a:off x="5972321" y="1692574"/>
            <a:ext cx="2452312" cy="3468245"/>
          </a:xfrm>
          <a:prstGeom prst="roundRect">
            <a:avLst/>
          </a:prstGeom>
          <a:solidFill>
            <a:srgbClr val="3AB168"/>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gn="ctr" defTabSz="342900">
              <a:spcBef>
                <a:spcPct val="0"/>
              </a:spcBef>
              <a:spcAft>
                <a:spcPts val="450"/>
              </a:spcAft>
            </a:pPr>
            <a:r>
              <a:rPr lang="en-US" sz="2400" cap="all" dirty="0">
                <a:ln>
                  <a:solidFill>
                    <a:srgbClr val="FFFFFF"/>
                  </a:solidFill>
                </a:ln>
                <a:solidFill>
                  <a:srgbClr val="FFFFFF"/>
                </a:solidFill>
                <a:latin typeface="Tw Cen MT" panose="020B0502020104020203"/>
              </a:rPr>
              <a:t>Enhance Engagement</a:t>
            </a:r>
          </a:p>
        </p:txBody>
      </p:sp>
      <p:sp>
        <p:nvSpPr>
          <p:cNvPr id="3" name="Content Placeholder 2">
            <a:extLst>
              <a:ext uri="{FF2B5EF4-FFF2-40B4-BE49-F238E27FC236}">
                <a16:creationId xmlns:a16="http://schemas.microsoft.com/office/drawing/2014/main" id="{664B5CE4-AAFC-B44E-90B5-DE6D11982ABC}"/>
              </a:ext>
            </a:extLst>
          </p:cNvPr>
          <p:cNvSpPr>
            <a:spLocks noGrp="1"/>
          </p:cNvSpPr>
          <p:nvPr>
            <p:ph idx="1"/>
          </p:nvPr>
        </p:nvSpPr>
        <p:spPr>
          <a:xfrm>
            <a:off x="526774" y="1772086"/>
            <a:ext cx="4750298" cy="3997580"/>
          </a:xfrm>
        </p:spPr>
        <p:txBody>
          <a:bodyPr vert="horz" lIns="68580" tIns="34290" rIns="68580" bIns="34290" rtlCol="0" anchor="ctr">
            <a:noAutofit/>
          </a:bodyPr>
          <a:lstStyle/>
          <a:p>
            <a:r>
              <a:rPr lang="en-US" sz="1500" dirty="0"/>
              <a:t>Through a </a:t>
            </a:r>
            <a:r>
              <a:rPr lang="en-US" sz="1500" dirty="0" err="1"/>
              <a:t>revitalised</a:t>
            </a:r>
            <a:r>
              <a:rPr lang="en-US" sz="1500" dirty="0"/>
              <a:t> Operations Team the District will provide better support to Clubs and be more responsive to their needs.</a:t>
            </a:r>
          </a:p>
          <a:p>
            <a:r>
              <a:rPr lang="en-US" sz="1500" dirty="0"/>
              <a:t>The Club Development team, especially the Membership, Communications and Public Relations/Public Image teams  will be central to this effort.</a:t>
            </a:r>
          </a:p>
          <a:p>
            <a:r>
              <a:rPr lang="en-US" sz="1500" dirty="0"/>
              <a:t>In each of our six Areas, Rotary Action Days will showcase Rotary and its community work.  </a:t>
            </a:r>
          </a:p>
          <a:p>
            <a:r>
              <a:rPr lang="en-US" sz="1500" dirty="0"/>
              <a:t>Develop measures to gauge your value to your Community.</a:t>
            </a:r>
          </a:p>
          <a:p>
            <a:r>
              <a:rPr lang="en-US" sz="1500" dirty="0"/>
              <a:t>Better training for members in all things Rotary.  Actively promote individual engagement with Rotary’s learning and development resources.</a:t>
            </a:r>
          </a:p>
          <a:p>
            <a:endParaRPr lang="en-US" sz="1500" dirty="0"/>
          </a:p>
        </p:txBody>
      </p:sp>
    </p:spTree>
    <p:extLst>
      <p:ext uri="{BB962C8B-B14F-4D97-AF65-F5344CB8AC3E}">
        <p14:creationId xmlns:p14="http://schemas.microsoft.com/office/powerpoint/2010/main" val="3205767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CBBAED9-63F4-E340-9A88-19641AE78040}"/>
              </a:ext>
            </a:extLst>
          </p:cNvPr>
          <p:cNvSpPr/>
          <p:nvPr/>
        </p:nvSpPr>
        <p:spPr>
          <a:xfrm>
            <a:off x="5972321" y="1692574"/>
            <a:ext cx="2452312" cy="3468245"/>
          </a:xfrm>
          <a:prstGeom prst="roundRect">
            <a:avLst/>
          </a:prstGeom>
          <a:solidFill>
            <a:srgbClr val="3AB168"/>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gn="ctr" defTabSz="342900">
              <a:spcBef>
                <a:spcPct val="0"/>
              </a:spcBef>
              <a:spcAft>
                <a:spcPts val="450"/>
              </a:spcAft>
            </a:pPr>
            <a:r>
              <a:rPr lang="en-US" sz="2400" cap="all" dirty="0">
                <a:ln>
                  <a:solidFill>
                    <a:srgbClr val="FFFFFF"/>
                  </a:solidFill>
                </a:ln>
                <a:solidFill>
                  <a:srgbClr val="FFFFFF"/>
                </a:solidFill>
                <a:latin typeface="Tw Cen MT" panose="020B0502020104020203"/>
              </a:rPr>
              <a:t>Enhance Engagement</a:t>
            </a:r>
          </a:p>
          <a:p>
            <a:pPr algn="ctr" defTabSz="342900">
              <a:spcBef>
                <a:spcPct val="0"/>
              </a:spcBef>
              <a:spcAft>
                <a:spcPts val="450"/>
              </a:spcAft>
            </a:pPr>
            <a:endParaRPr lang="en-US" sz="2400" cap="all" dirty="0">
              <a:ln>
                <a:solidFill>
                  <a:srgbClr val="FFFFFF"/>
                </a:solidFill>
              </a:ln>
              <a:solidFill>
                <a:srgbClr val="FFFFFF"/>
              </a:solidFill>
              <a:latin typeface="Tw Cen MT" panose="020B0502020104020203"/>
            </a:endParaRPr>
          </a:p>
          <a:p>
            <a:pPr algn="ctr" defTabSz="342900">
              <a:spcBef>
                <a:spcPct val="0"/>
              </a:spcBef>
              <a:spcAft>
                <a:spcPts val="450"/>
              </a:spcAft>
            </a:pPr>
            <a:r>
              <a:rPr lang="en-US" cap="all" dirty="0">
                <a:ln>
                  <a:solidFill>
                    <a:srgbClr val="FFFFFF"/>
                  </a:solidFill>
                </a:ln>
                <a:solidFill>
                  <a:srgbClr val="FFFFFF"/>
                </a:solidFill>
                <a:latin typeface="Tw Cen MT" panose="020B0502020104020203"/>
              </a:rPr>
              <a:t>Suggested measures</a:t>
            </a:r>
          </a:p>
        </p:txBody>
      </p:sp>
      <p:sp>
        <p:nvSpPr>
          <p:cNvPr id="3" name="Content Placeholder 2">
            <a:extLst>
              <a:ext uri="{FF2B5EF4-FFF2-40B4-BE49-F238E27FC236}">
                <a16:creationId xmlns:a16="http://schemas.microsoft.com/office/drawing/2014/main" id="{664B5CE4-AAFC-B44E-90B5-DE6D11982ABC}"/>
              </a:ext>
            </a:extLst>
          </p:cNvPr>
          <p:cNvSpPr>
            <a:spLocks noGrp="1"/>
          </p:cNvSpPr>
          <p:nvPr>
            <p:ph idx="1"/>
          </p:nvPr>
        </p:nvSpPr>
        <p:spPr>
          <a:xfrm>
            <a:off x="695938" y="1841661"/>
            <a:ext cx="4581134" cy="3468245"/>
          </a:xfrm>
        </p:spPr>
        <p:txBody>
          <a:bodyPr vert="horz" lIns="68580" tIns="34290" rIns="68580" bIns="34290" rtlCol="0" anchor="ctr">
            <a:noAutofit/>
          </a:bodyPr>
          <a:lstStyle/>
          <a:p>
            <a:r>
              <a:rPr lang="en-US" sz="1500" dirty="0"/>
              <a:t>Net increase the numbers of members engaged in Leadership development training through the Learning Centre in My Rotary.</a:t>
            </a:r>
          </a:p>
          <a:p>
            <a:r>
              <a:rPr lang="en-US" sz="1500" dirty="0"/>
              <a:t>Succession planning - Change your Club practices to always have a President Elect and a President Elect Nominee. </a:t>
            </a:r>
          </a:p>
          <a:p>
            <a:r>
              <a:rPr lang="en-US" sz="1500" dirty="0"/>
              <a:t>Every Club participate in the Rotary Action Days organized in your Area.</a:t>
            </a:r>
          </a:p>
          <a:p>
            <a:r>
              <a:rPr lang="en-US" sz="1500" dirty="0"/>
              <a:t>Commit to 100% Club leadership attendance at the District Development Assembly.  </a:t>
            </a:r>
          </a:p>
          <a:p>
            <a:r>
              <a:rPr lang="en-US" sz="1500" dirty="0"/>
              <a:t>Commit to 80% of Club members attending the District Conference.  </a:t>
            </a:r>
          </a:p>
          <a:p>
            <a:r>
              <a:rPr lang="en-US" sz="1500" dirty="0"/>
              <a:t>Have 50% of members engaged in a Rotary Fellowship or Rotary Action Group.</a:t>
            </a:r>
          </a:p>
          <a:p>
            <a:endParaRPr lang="en-US" sz="1500" dirty="0"/>
          </a:p>
        </p:txBody>
      </p:sp>
    </p:spTree>
    <p:extLst>
      <p:ext uri="{BB962C8B-B14F-4D97-AF65-F5344CB8AC3E}">
        <p14:creationId xmlns:p14="http://schemas.microsoft.com/office/powerpoint/2010/main" val="2688046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13" name="Rectangle 12">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6" y="1221509"/>
            <a:ext cx="3131057" cy="4416579"/>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w Cen MT" panose="020B0502020104020203"/>
            </a:endParaRPr>
          </a:p>
        </p:txBody>
      </p:sp>
      <p:sp>
        <p:nvSpPr>
          <p:cNvPr id="2" name="Title 1">
            <a:extLst>
              <a:ext uri="{FF2B5EF4-FFF2-40B4-BE49-F238E27FC236}">
                <a16:creationId xmlns:a16="http://schemas.microsoft.com/office/drawing/2014/main" id="{FFA74F3E-0C24-244E-8C03-D409BB9341CB}"/>
              </a:ext>
            </a:extLst>
          </p:cNvPr>
          <p:cNvSpPr>
            <a:spLocks noGrp="1"/>
          </p:cNvSpPr>
          <p:nvPr>
            <p:ph type="title"/>
          </p:nvPr>
        </p:nvSpPr>
        <p:spPr>
          <a:xfrm>
            <a:off x="719368" y="1692574"/>
            <a:ext cx="2452312" cy="3468245"/>
          </a:xfrm>
        </p:spPr>
        <p:txBody>
          <a:bodyPr anchor="ctr">
            <a:normAutofit/>
          </a:bodyPr>
          <a:lstStyle/>
          <a:p>
            <a:endParaRPr lang="en-US" dirty="0">
              <a:solidFill>
                <a:srgbClr val="FFFFFF"/>
              </a:solidFill>
            </a:endParaRPr>
          </a:p>
        </p:txBody>
      </p:sp>
      <p:sp>
        <p:nvSpPr>
          <p:cNvPr id="3" name="Content Placeholder 2">
            <a:extLst>
              <a:ext uri="{FF2B5EF4-FFF2-40B4-BE49-F238E27FC236}">
                <a16:creationId xmlns:a16="http://schemas.microsoft.com/office/drawing/2014/main" id="{A710B7C1-4B5A-0142-AFC7-3B4D998F44DD}"/>
              </a:ext>
            </a:extLst>
          </p:cNvPr>
          <p:cNvSpPr>
            <a:spLocks noGrp="1"/>
          </p:cNvSpPr>
          <p:nvPr>
            <p:ph idx="1"/>
          </p:nvPr>
        </p:nvSpPr>
        <p:spPr>
          <a:xfrm>
            <a:off x="3866929" y="1692574"/>
            <a:ext cx="4581134" cy="3468245"/>
          </a:xfrm>
        </p:spPr>
        <p:txBody>
          <a:bodyPr anchor="ctr">
            <a:normAutofit/>
          </a:bodyPr>
          <a:lstStyle/>
          <a:p>
            <a:r>
              <a:rPr lang="en-AU" sz="1500" dirty="0"/>
              <a:t>Rekindle support for the Foundation through personal donations.  It is our charity and donations to The Rotary Foundation are tax-deductible.</a:t>
            </a:r>
          </a:p>
          <a:p>
            <a:r>
              <a:rPr lang="en-AU" sz="1500" dirty="0"/>
              <a:t>Commit a percentage of fundraising, say 10%, to the Foundation.</a:t>
            </a:r>
          </a:p>
          <a:p>
            <a:r>
              <a:rPr lang="en-AU" sz="1500" dirty="0"/>
              <a:t>Each member pledge to become an</a:t>
            </a:r>
            <a:br>
              <a:rPr lang="en-AU" sz="1500" dirty="0"/>
            </a:br>
            <a:r>
              <a:rPr lang="en-AU" sz="1500" dirty="0"/>
              <a:t>EREY - $100 per year - $2 a week</a:t>
            </a:r>
          </a:p>
          <a:p>
            <a:endParaRPr lang="en-AU" sz="1500" dirty="0"/>
          </a:p>
          <a:p>
            <a:r>
              <a:rPr lang="en-AU" sz="1500" dirty="0"/>
              <a:t>D9705 will create a District International Service Chair to assist Clubs which want to be part of an international project.</a:t>
            </a:r>
          </a:p>
        </p:txBody>
      </p:sp>
      <p:sp>
        <p:nvSpPr>
          <p:cNvPr id="6" name="Rounded Rectangle 5">
            <a:extLst>
              <a:ext uri="{FF2B5EF4-FFF2-40B4-BE49-F238E27FC236}">
                <a16:creationId xmlns:a16="http://schemas.microsoft.com/office/drawing/2014/main" id="{810F92BA-087D-D14C-9F84-38044E026901}"/>
              </a:ext>
            </a:extLst>
          </p:cNvPr>
          <p:cNvSpPr/>
          <p:nvPr/>
        </p:nvSpPr>
        <p:spPr>
          <a:xfrm>
            <a:off x="695937" y="1789043"/>
            <a:ext cx="2475055" cy="3197915"/>
          </a:xfrm>
          <a:prstGeom prst="roundRect">
            <a:avLst/>
          </a:prstGeom>
          <a:solidFill>
            <a:srgbClr val="AAA24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50"/>
              </a:spcAft>
            </a:pPr>
            <a:r>
              <a:rPr lang="en-US" sz="2400" cap="all" dirty="0">
                <a:ln>
                  <a:solidFill>
                    <a:srgbClr val="FFFFFF"/>
                  </a:solidFill>
                </a:ln>
                <a:solidFill>
                  <a:srgbClr val="FFFFFF"/>
                </a:solidFill>
                <a:latin typeface="Tw Cen MT" panose="020B0502020104020203"/>
              </a:rPr>
              <a:t>Increase the Impact of our Service</a:t>
            </a:r>
          </a:p>
        </p:txBody>
      </p:sp>
    </p:spTree>
    <p:extLst>
      <p:ext uri="{BB962C8B-B14F-4D97-AF65-F5344CB8AC3E}">
        <p14:creationId xmlns:p14="http://schemas.microsoft.com/office/powerpoint/2010/main" val="3735268652"/>
      </p:ext>
    </p:extLst>
  </p:cSld>
  <p:clrMapOvr>
    <a:masterClrMapping/>
  </p:clrMapOvr>
</p:sld>
</file>

<file path=ppt/theme/theme1.xml><?xml version="1.0" encoding="utf-8"?>
<a:theme xmlns:a="http://schemas.openxmlformats.org/drawingml/2006/main" name="PresenterMedia Static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DividendVTI">
  <a:themeElements>
    <a:clrScheme name="AnalogousFromRegularSeed_2SEEDS">
      <a:dk1>
        <a:srgbClr val="000000"/>
      </a:dk1>
      <a:lt1>
        <a:srgbClr val="FFFFFF"/>
      </a:lt1>
      <a:dk2>
        <a:srgbClr val="413424"/>
      </a:dk2>
      <a:lt2>
        <a:srgbClr val="E2E5E8"/>
      </a:lt2>
      <a:accent1>
        <a:srgbClr val="B1783B"/>
      </a:accent1>
      <a:accent2>
        <a:srgbClr val="C3594D"/>
      </a:accent2>
      <a:accent3>
        <a:srgbClr val="AAA343"/>
      </a:accent3>
      <a:accent4>
        <a:srgbClr val="3BB168"/>
      </a:accent4>
      <a:accent5>
        <a:srgbClr val="47B49E"/>
      </a:accent5>
      <a:accent6>
        <a:srgbClr val="3B98B1"/>
      </a:accent6>
      <a:hlink>
        <a:srgbClr val="4B84C3"/>
      </a:hlink>
      <a:folHlink>
        <a:srgbClr val="828282"/>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25171</TotalTime>
  <Words>843</Words>
  <Application>Microsoft Office PowerPoint</Application>
  <PresentationFormat>On-screen Show (4:3)</PresentationFormat>
  <Paragraphs>66</Paragraphs>
  <Slides>12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Tw Cen MT</vt:lpstr>
      <vt:lpstr>Perpetua</vt:lpstr>
      <vt:lpstr>Corbel</vt:lpstr>
      <vt:lpstr>Wingdings 2</vt:lpstr>
      <vt:lpstr>Segoe UI</vt:lpstr>
      <vt:lpstr>Arial</vt:lpstr>
      <vt:lpstr>Calibri</vt:lpstr>
      <vt:lpstr>PresenterMedia Static Theme</vt:lpstr>
      <vt:lpstr>DividendVTI</vt:lpstr>
      <vt:lpstr>DISTRICT Goals 2021-22</vt:lpstr>
      <vt:lpstr>Our Journey Together in D9705</vt:lpstr>
      <vt:lpstr>      Rotary’s Vision Statement</vt:lpstr>
      <vt:lpstr>Rotary’s Strategic Priorities and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Innovate and Grow   Any questions? </vt:lpstr>
    </vt:vector>
  </TitlesOfParts>
  <Company>eclipsed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eclipse</dc:creator>
  <cp:lastModifiedBy>Stephen Hill</cp:lastModifiedBy>
  <cp:revision>187</cp:revision>
  <dcterms:created xsi:type="dcterms:W3CDTF">2009-04-22T21:54:33Z</dcterms:created>
  <dcterms:modified xsi:type="dcterms:W3CDTF">2021-02-22T02:29:06Z</dcterms:modified>
</cp:coreProperties>
</file>