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handoutMasterIdLst>
    <p:handoutMasterId r:id="rId18"/>
  </p:handoutMasterIdLst>
  <p:sldIdLst>
    <p:sldId id="280" r:id="rId2"/>
    <p:sldId id="283" r:id="rId3"/>
    <p:sldId id="284" r:id="rId4"/>
    <p:sldId id="288" r:id="rId5"/>
    <p:sldId id="289" r:id="rId6"/>
    <p:sldId id="259" r:id="rId7"/>
    <p:sldId id="287" r:id="rId8"/>
    <p:sldId id="261" r:id="rId9"/>
    <p:sldId id="290" r:id="rId10"/>
    <p:sldId id="294" r:id="rId11"/>
    <p:sldId id="293" r:id="rId12"/>
    <p:sldId id="292" r:id="rId13"/>
    <p:sldId id="295" r:id="rId14"/>
    <p:sldId id="270" r:id="rId15"/>
    <p:sldId id="271" r:id="rId16"/>
    <p:sldId id="272" r:id="rId17"/>
  </p:sldIdLst>
  <p:sldSz cx="9144000" cy="6858000" type="screen4x3"/>
  <p:notesSz cx="10021888" cy="6889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8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8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4E45449F-46F8-4300-BFC7-8A4A594132F1}" type="datetimeFigureOut">
              <a:rPr lang="en-AU" smtClean="0"/>
              <a:t>6/03/2021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44067"/>
            <a:ext cx="4342818" cy="345683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6751" y="6544067"/>
            <a:ext cx="4342818" cy="345683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EE3EF89-5864-4F40-A361-238149AE9C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2013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5C0-91A4-4B0C-B158-CF545B862B17}" type="datetimeFigureOut">
              <a:rPr lang="en-AU" smtClean="0"/>
              <a:t>6/03/2021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B529-EDE7-4EDD-8832-90709E047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970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5C0-91A4-4B0C-B158-CF545B862B17}" type="datetimeFigureOut">
              <a:rPr lang="en-AU" smtClean="0"/>
              <a:t>6/03/2021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B529-EDE7-4EDD-8832-90709E047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393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5C0-91A4-4B0C-B158-CF545B862B17}" type="datetimeFigureOut">
              <a:rPr lang="en-AU" smtClean="0"/>
              <a:t>6/03/2021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B529-EDE7-4EDD-8832-90709E047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523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5C0-91A4-4B0C-B158-CF545B862B17}" type="datetimeFigureOut">
              <a:rPr lang="en-AU" smtClean="0"/>
              <a:t>6/03/2021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B529-EDE7-4EDD-8832-90709E047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34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5C0-91A4-4B0C-B158-CF545B862B17}" type="datetimeFigureOut">
              <a:rPr lang="en-AU" smtClean="0"/>
              <a:t>6/03/2021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B529-EDE7-4EDD-8832-90709E047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463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5C0-91A4-4B0C-B158-CF545B862B17}" type="datetimeFigureOut">
              <a:rPr lang="en-AU" smtClean="0"/>
              <a:t>6/03/2021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B529-EDE7-4EDD-8832-90709E047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669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5C0-91A4-4B0C-B158-CF545B862B17}" type="datetimeFigureOut">
              <a:rPr lang="en-AU" smtClean="0"/>
              <a:t>6/03/2021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B529-EDE7-4EDD-8832-90709E047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27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5C0-91A4-4B0C-B158-CF545B862B17}" type="datetimeFigureOut">
              <a:rPr lang="en-AU" smtClean="0"/>
              <a:t>6/03/2021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B529-EDE7-4EDD-8832-90709E047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141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5C0-91A4-4B0C-B158-CF545B862B17}" type="datetimeFigureOut">
              <a:rPr lang="en-AU" smtClean="0"/>
              <a:t>6/03/2021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B529-EDE7-4EDD-8832-90709E047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438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5C0-91A4-4B0C-B158-CF545B862B17}" type="datetimeFigureOut">
              <a:rPr lang="en-AU" smtClean="0"/>
              <a:t>6/03/2021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B529-EDE7-4EDD-8832-90709E047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387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15C0-91A4-4B0C-B158-CF545B862B17}" type="datetimeFigureOut">
              <a:rPr lang="en-AU" smtClean="0"/>
              <a:t>6/03/2021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B529-EDE7-4EDD-8832-90709E047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303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015C0-91A4-4B0C-B158-CF545B862B17}" type="datetimeFigureOut">
              <a:rPr lang="en-AU" smtClean="0"/>
              <a:t>6/03/2021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6B529-EDE7-4EDD-8832-90709E047E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476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everett@netspace.net.a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828" y="2636912"/>
            <a:ext cx="3420076" cy="2643688"/>
          </a:xfrm>
        </p:spPr>
        <p:txBody>
          <a:bodyPr>
            <a:noAutofit/>
          </a:bodyPr>
          <a:lstStyle/>
          <a:p>
            <a:r>
              <a:rPr lang="en-AU" sz="3200" b="1" dirty="0">
                <a:solidFill>
                  <a:schemeClr val="accent1">
                    <a:lumMod val="50000"/>
                  </a:schemeClr>
                </a:solidFill>
              </a:rPr>
              <a:t>Rotary International Theme</a:t>
            </a:r>
            <a:br>
              <a:rPr lang="en-AU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AU" sz="3200" b="1" dirty="0">
                <a:solidFill>
                  <a:schemeClr val="accent1">
                    <a:lumMod val="50000"/>
                  </a:schemeClr>
                </a:solidFill>
              </a:rPr>
              <a:t> 2021 </a:t>
            </a:r>
            <a:r>
              <a:rPr lang="en-AU" sz="3600" b="1" dirty="0">
                <a:solidFill>
                  <a:schemeClr val="accent1">
                    <a:lumMod val="50000"/>
                  </a:schemeClr>
                </a:solidFill>
              </a:rPr>
              <a:t>-22</a:t>
            </a:r>
            <a:endParaRPr lang="en-A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16" t="21870" b="19252"/>
          <a:stretch/>
        </p:blipFill>
        <p:spPr bwMode="auto">
          <a:xfrm>
            <a:off x="683568" y="908720"/>
            <a:ext cx="3384376" cy="15121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678173"/>
            <a:ext cx="4803236" cy="360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15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8584" y="620688"/>
            <a:ext cx="8229600" cy="274042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73639"/>
              </p:ext>
            </p:extLst>
          </p:nvPr>
        </p:nvGraphicFramePr>
        <p:xfrm>
          <a:off x="1187624" y="332653"/>
          <a:ext cx="6768752" cy="5692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8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0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3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Item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Budget for the year ended 30 June 2022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SERVICE PROJECTS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Australian Rotary Health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RAWCS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Triple R (Recover, Rehabilitate, Reuse) + DIK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ROMAC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RAM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Interplast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RESCA – NSW &amp; ACT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Shelterbox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Rotary Action Groups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Rotary Fellowships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Peace Communities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7331258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End Trachoma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9867354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Disaster 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1971636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 Study Exchange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0274088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R100 Activities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1682520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Aussie Peace Walk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9704911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SERVICE</a:t>
                      </a:r>
                      <a:r>
                        <a:rPr lang="en-AU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PROJECTS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3,000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0645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161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8584" y="620688"/>
            <a:ext cx="8229600" cy="274042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21718"/>
              </p:ext>
            </p:extLst>
          </p:nvPr>
        </p:nvGraphicFramePr>
        <p:xfrm>
          <a:off x="1187623" y="1700813"/>
          <a:ext cx="6768753" cy="4588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8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0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Item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Budget for the year ended 30 June 2022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YOUTH ACTIVITIES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RYEA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RYLA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RYPEN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2,500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Road Safety Education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Rotaract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1,500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Interact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2,200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NYSF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Science &amp; Engineering School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DreamCricket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Four Way Speaking Competition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MUNA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7331258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Careers Expo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833427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YOUTH ACTIVITIES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13,900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4796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148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8584" y="620688"/>
            <a:ext cx="8229600" cy="274042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192229"/>
              </p:ext>
            </p:extLst>
          </p:nvPr>
        </p:nvGraphicFramePr>
        <p:xfrm>
          <a:off x="1187623" y="1700813"/>
          <a:ext cx="6768753" cy="4318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8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0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Item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Budget for the year ended 30 June 2022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AU" sz="11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ROTARY FOUNDATION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District Grants – Seminar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Global Grants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Polio Plus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Paul Harris Society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Peace Scholars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Global Scholars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Centurions/EREY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Major Donor / Endowments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DRFC Conference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1,500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Rotary Foundation</a:t>
                      </a:r>
                      <a:r>
                        <a:rPr lang="en-AU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general expenses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VTT Program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7331258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OUR</a:t>
                      </a:r>
                      <a:r>
                        <a:rPr lang="en-AU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ROTARY FOUNDATION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9,800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503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857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8584" y="620688"/>
            <a:ext cx="8229600" cy="274042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707455"/>
              </p:ext>
            </p:extLst>
          </p:nvPr>
        </p:nvGraphicFramePr>
        <p:xfrm>
          <a:off x="1187623" y="1700813"/>
          <a:ext cx="6768753" cy="4049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8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0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Item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Budget for the year ended 30 June 2022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TOTAL OPERATING EXPENSES FOR BUDGET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239,100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INCOME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District Levies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209,000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Transfer</a:t>
                      </a:r>
                      <a:r>
                        <a:rPr lang="en-AU" sz="11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from Reserves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30,000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Interest income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Reimbursement from GETS training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INCOME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239,100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7331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42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0620672" y="274638"/>
            <a:ext cx="1296144" cy="114300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AU" sz="4000" b="1" dirty="0"/>
          </a:p>
          <a:p>
            <a:pPr marL="0" indent="0" algn="ctr">
              <a:buNone/>
            </a:pPr>
            <a:r>
              <a:rPr lang="en-AU" sz="4000" b="1" dirty="0"/>
              <a:t>NOTES TO THE BUDGET YEAR ENDED 30 JUNE 2022</a:t>
            </a:r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The District Levy needed to balance the budget is   $209,000</a:t>
            </a:r>
          </a:p>
          <a:p>
            <a:endParaRPr lang="en-AU" dirty="0"/>
          </a:p>
          <a:p>
            <a:r>
              <a:rPr lang="en-AU" dirty="0"/>
              <a:t>Number of members in the District 9705 on 1 January 2021 was 2,012</a:t>
            </a:r>
          </a:p>
          <a:p>
            <a:endParaRPr lang="en-AU" dirty="0"/>
          </a:p>
          <a:p>
            <a:r>
              <a:rPr lang="en-AU" dirty="0"/>
              <a:t>The Levy needed from each Rotarian is $103.88 </a:t>
            </a:r>
            <a:r>
              <a:rPr lang="en-AU" dirty="0" err="1"/>
              <a:t>excl</a:t>
            </a:r>
            <a:r>
              <a:rPr lang="en-AU" dirty="0"/>
              <a:t> GST</a:t>
            </a:r>
          </a:p>
          <a:p>
            <a:endParaRPr lang="en-AU" dirty="0"/>
          </a:p>
          <a:p>
            <a:r>
              <a:rPr lang="en-AU" dirty="0"/>
              <a:t>The GST needed by each Rotarian is $10.38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r>
              <a:rPr lang="en-AU" dirty="0"/>
              <a:t>The levy for the year ended 30 June 2022, </a:t>
            </a:r>
            <a:r>
              <a:rPr lang="en-AU" dirty="0" err="1"/>
              <a:t>incl</a:t>
            </a:r>
            <a:r>
              <a:rPr lang="en-AU" dirty="0"/>
              <a:t> GST, is $114.26</a:t>
            </a:r>
          </a:p>
          <a:p>
            <a:endParaRPr lang="en-AU" dirty="0"/>
          </a:p>
          <a:p>
            <a:r>
              <a:rPr lang="en-AU" dirty="0"/>
              <a:t>This levy payable each six months by each Rotarian is $57.13 – this comprises $51.94 plus GST of $5.19.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3730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09304" y="548680"/>
            <a:ext cx="1892896" cy="274042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Setting of club fees 2021 - 22</a:t>
            </a:r>
          </a:p>
          <a:p>
            <a:endParaRPr lang="en-AU" dirty="0"/>
          </a:p>
          <a:p>
            <a:pPr hangingPunct="0"/>
            <a:r>
              <a:rPr lang="en-AU" dirty="0"/>
              <a:t>RI – US$</a:t>
            </a:r>
            <a:r>
              <a:rPr lang="en-AU" b="1" dirty="0"/>
              <a:t>US$71.00.  </a:t>
            </a:r>
            <a:r>
              <a:rPr lang="en-AU" dirty="0"/>
              <a:t>To this is added GST of $7.10 and then the exchange rate.  The exchange rate for February 2020 is US$1.00 = AUD$1.30.  So best to budget for</a:t>
            </a:r>
            <a:r>
              <a:rPr lang="en-AU" b="1" dirty="0"/>
              <a:t> a minimum of </a:t>
            </a:r>
            <a:r>
              <a:rPr lang="en-AU" b="1" dirty="0">
                <a:sym typeface="Symbol" panose="05050102010706020507" pitchFamily="18" charset="2"/>
              </a:rPr>
              <a:t></a:t>
            </a:r>
            <a:r>
              <a:rPr lang="en-AU" b="1" dirty="0"/>
              <a:t> AUD$102.00 </a:t>
            </a:r>
            <a:r>
              <a:rPr lang="en-AU" dirty="0"/>
              <a:t>but this may change if the exchange rate changes.</a:t>
            </a:r>
          </a:p>
          <a:p>
            <a:r>
              <a:rPr lang="en-AU" dirty="0"/>
              <a:t>D9705 - $114.26</a:t>
            </a:r>
          </a:p>
          <a:p>
            <a:r>
              <a:rPr lang="en-AU" dirty="0"/>
              <a:t>RDU – At present, these are $88.00 for a hard copy or $68.00 for a soft copy</a:t>
            </a:r>
          </a:p>
          <a:p>
            <a:pPr marL="0" indent="0">
              <a:buNone/>
            </a:pPr>
            <a:r>
              <a:rPr lang="en-AU" sz="4000" b="1" dirty="0">
                <a:solidFill>
                  <a:srgbClr val="FF0000"/>
                </a:solidFill>
              </a:rPr>
              <a:t>Totals </a:t>
            </a:r>
            <a:r>
              <a:rPr lang="en-AU" sz="4000" b="1" dirty="0">
                <a:sym typeface="Symbol" panose="05050102010706020507" pitchFamily="18" charset="2"/>
              </a:rPr>
              <a:t> </a:t>
            </a:r>
            <a:r>
              <a:rPr lang="en-AU" sz="4000" b="1" dirty="0">
                <a:solidFill>
                  <a:srgbClr val="FF0000"/>
                </a:solidFill>
              </a:rPr>
              <a:t>$304 or $284 pa</a:t>
            </a:r>
          </a:p>
          <a:p>
            <a:pPr marL="0" indent="0">
              <a:buNone/>
            </a:pPr>
            <a:r>
              <a:rPr lang="en-AU" dirty="0"/>
              <a:t>Plus club operating expenses</a:t>
            </a:r>
          </a:p>
        </p:txBody>
      </p:sp>
    </p:spTree>
    <p:extLst>
      <p:ext uri="{BB962C8B-B14F-4D97-AF65-F5344CB8AC3E}">
        <p14:creationId xmlns:p14="http://schemas.microsoft.com/office/powerpoint/2010/main" val="2229902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0548664" y="274638"/>
            <a:ext cx="72008" cy="114300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en-AU" dirty="0"/>
              <a:t>Next steps:</a:t>
            </a:r>
          </a:p>
          <a:p>
            <a:endParaRPr lang="en-AU" dirty="0"/>
          </a:p>
          <a:p>
            <a:pPr lvl="1"/>
            <a:r>
              <a:rPr lang="en-AU" dirty="0"/>
              <a:t>Report this to your current President and allow for discussion with your club board</a:t>
            </a:r>
          </a:p>
          <a:p>
            <a:pPr lvl="1"/>
            <a:r>
              <a:rPr lang="en-AU" dirty="0"/>
              <a:t>Liaise with your club treasurer so that the club budget is developed for 2021-22 well before 30 June</a:t>
            </a:r>
          </a:p>
          <a:p>
            <a:pPr lvl="1"/>
            <a:r>
              <a:rPr lang="en-AU" dirty="0"/>
              <a:t>Discuss with your club members at say a club assembly so that your club is ready to vote on the district budget at the district assembly</a:t>
            </a:r>
          </a:p>
          <a:p>
            <a:pPr lvl="1"/>
            <a:r>
              <a:rPr lang="en-AU" dirty="0"/>
              <a:t>Make sure your club is ready for payments needed in the 2021-22 year.</a:t>
            </a:r>
          </a:p>
        </p:txBody>
      </p:sp>
    </p:spTree>
    <p:extLst>
      <p:ext uri="{BB962C8B-B14F-4D97-AF65-F5344CB8AC3E}">
        <p14:creationId xmlns:p14="http://schemas.microsoft.com/office/powerpoint/2010/main" val="428376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32640" y="620688"/>
            <a:ext cx="501824" cy="288031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980728"/>
            <a:ext cx="7776864" cy="4920952"/>
          </a:xfrm>
        </p:spPr>
        <p:txBody>
          <a:bodyPr/>
          <a:lstStyle/>
          <a:p>
            <a:r>
              <a:rPr lang="en-AU" sz="8000" dirty="0"/>
              <a:t>Presidents’ elect</a:t>
            </a:r>
            <a:br>
              <a:rPr lang="en-AU" sz="8000" dirty="0"/>
            </a:br>
            <a:r>
              <a:rPr lang="en-AU" sz="8000" dirty="0"/>
              <a:t>Training Seminar</a:t>
            </a:r>
          </a:p>
          <a:p>
            <a:endParaRPr lang="en-AU" dirty="0"/>
          </a:p>
          <a:p>
            <a:r>
              <a:rPr lang="en-AU" dirty="0"/>
              <a:t>Presentation of financial matters</a:t>
            </a:r>
          </a:p>
          <a:p>
            <a:r>
              <a:rPr lang="en-AU" dirty="0"/>
              <a:t>Including draft budget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2720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theme for 2021-22 allows us to continue to work as one district as we serve to change lives here in our clubs, our district and internationally – mainly via Our Foundation.</a:t>
            </a:r>
          </a:p>
          <a:p>
            <a:r>
              <a:rPr lang="en-AU" dirty="0"/>
              <a:t>The budget has been discussed with the DGE, the District Finance Committee and also by the District Board.  Input was also sought from the Functional </a:t>
            </a:r>
            <a:r>
              <a:rPr lang="en-AU"/>
              <a:t>team leaders.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805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Introduction (</a:t>
            </a:r>
            <a:r>
              <a:rPr lang="en-AU" dirty="0" err="1"/>
              <a:t>con’t</a:t>
            </a:r>
            <a:r>
              <a:rPr lang="en-AU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Hard copies of the draft budget and this presentation have been included in ‘your show bags’ circulated to you all this weekend.</a:t>
            </a:r>
          </a:p>
          <a:p>
            <a:r>
              <a:rPr lang="en-AU" dirty="0"/>
              <a:t>Please take the draft budget back to your club, discuss it with your members.</a:t>
            </a:r>
          </a:p>
          <a:p>
            <a:r>
              <a:rPr lang="en-AU" dirty="0"/>
              <a:t>It will then come back to the District Assembly in May for a vote and then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73294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Introduction (</a:t>
            </a:r>
            <a:r>
              <a:rPr lang="en-AU" dirty="0" err="1"/>
              <a:t>con’t</a:t>
            </a:r>
            <a:r>
              <a:rPr lang="en-AU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Please direct any queries to me at </a:t>
            </a:r>
            <a:r>
              <a:rPr lang="en-AU" dirty="0">
                <a:hlinkClick r:id="rId2"/>
              </a:rPr>
              <a:t>reverett@netspace.net.au</a:t>
            </a:r>
            <a:r>
              <a:rPr lang="en-AU" dirty="0"/>
              <a:t> or 0408301650.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All items in the budget are calculated on a GST exclusive basis, as per the GST legislation.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5514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8584" y="620688"/>
            <a:ext cx="8229600" cy="274042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graphicFrame>
        <p:nvGraphicFramePr>
          <p:cNvPr id="31" name="Content Placeholder 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377928"/>
              </p:ext>
            </p:extLst>
          </p:nvPr>
        </p:nvGraphicFramePr>
        <p:xfrm>
          <a:off x="1403648" y="1268760"/>
          <a:ext cx="6624736" cy="50066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6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Item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Budget for the year ended 30 June 2022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DISTRICT INSURANCE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55,000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LEADERSHIP SUPPORT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DG</a:t>
                      </a:r>
                      <a:r>
                        <a:rPr lang="en-AU" sz="11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Allowance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20,000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DGE Allowance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DGN Allowance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AG</a:t>
                      </a:r>
                      <a:r>
                        <a:rPr lang="en-AU" sz="1100" baseline="0" dirty="0">
                          <a:effectLst/>
                        </a:rPr>
                        <a:t> </a:t>
                      </a:r>
                      <a:r>
                        <a:rPr lang="en-AU" sz="1100" dirty="0">
                          <a:effectLst/>
                        </a:rPr>
                        <a:t>Allowance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Rotaract</a:t>
                      </a:r>
                      <a:r>
                        <a:rPr lang="en-AU" sz="11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promotion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Governor Elect Training at Zone level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Future Leaders Seminar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3,000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TOTAL LEADERSHIP SUPPORT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48" name="Rectangle 38"/>
          <p:cNvSpPr>
            <a:spLocks noChangeArrowheads="1"/>
          </p:cNvSpPr>
          <p:nvPr/>
        </p:nvSpPr>
        <p:spPr bwMode="auto">
          <a:xfrm>
            <a:off x="827584" y="515670"/>
            <a:ext cx="76328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ROTARY INTERNATIONAL DISTRICT 9705</a:t>
            </a:r>
            <a:endParaRPr kumimoji="0" lang="en-AU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DRAFT BUDGET FOR YEAR ENDED 30 JUNE 2022</a:t>
            </a:r>
          </a:p>
        </p:txBody>
      </p:sp>
    </p:spTree>
    <p:extLst>
      <p:ext uri="{BB962C8B-B14F-4D97-AF65-F5344CB8AC3E}">
        <p14:creationId xmlns:p14="http://schemas.microsoft.com/office/powerpoint/2010/main" val="3099147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8584" y="620688"/>
            <a:ext cx="8229600" cy="274042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315017"/>
              </p:ext>
            </p:extLst>
          </p:nvPr>
        </p:nvGraphicFramePr>
        <p:xfrm>
          <a:off x="1187623" y="1700813"/>
          <a:ext cx="6768753" cy="3960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8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0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8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Item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Budget for the year ended 30 June 2022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ADMINISTRATION SUPPORT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Annual Return fees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Audit fees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Merchant and</a:t>
                      </a:r>
                      <a:r>
                        <a:rPr lang="en-AU" sz="1100" baseline="0" dirty="0">
                          <a:effectLst/>
                        </a:rPr>
                        <a:t> bank fees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Technology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600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Computer / Equipment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1,500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District Changeover Awards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750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Theme Banners / Regalia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TOTAL ADMINISTRATION SUPPORT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10,900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5751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172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8584" y="620688"/>
            <a:ext cx="8229600" cy="274042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578641"/>
              </p:ext>
            </p:extLst>
          </p:nvPr>
        </p:nvGraphicFramePr>
        <p:xfrm>
          <a:off x="1187623" y="1700813"/>
          <a:ext cx="6768753" cy="3779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8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0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Item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Budget for the year ended 30 June 2022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MEETING SUPPORT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District Conference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25,000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District Team Training/Area Governor Training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3,000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President-elect Training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6,000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District Assembly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8,000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District Changeover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Board meetings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3,000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Committee Meetings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1,500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</a:rPr>
                        <a:t>DisTec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3,000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MEETING SUPPORT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50,000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7331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932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8584" y="620688"/>
            <a:ext cx="8229600" cy="274042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182144"/>
              </p:ext>
            </p:extLst>
          </p:nvPr>
        </p:nvGraphicFramePr>
        <p:xfrm>
          <a:off x="1187623" y="1700813"/>
          <a:ext cx="6768753" cy="4049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8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0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Item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Budget for the year ended 30 June 2022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CLUB DEVELOPMENT SUPPORT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Learning and Development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Membership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7,000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Rotary Learning Initiative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2,000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Club Visioning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Newsletter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Webmaster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Communications, Public Relations &amp; Public Image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</a:rPr>
                        <a:t>Probus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Alumni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Rotary Friendship Exchange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CLUB DEVELOPMENT SUPPORT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21,500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7331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87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2673</TotalTime>
  <Words>849</Words>
  <Application>Microsoft Office PowerPoint</Application>
  <PresentationFormat>On-screen Show (4:3)</PresentationFormat>
  <Paragraphs>225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Office Theme</vt:lpstr>
      <vt:lpstr>Rotary International Theme  2021 -22</vt:lpstr>
      <vt:lpstr>PowerPoint Presentation</vt:lpstr>
      <vt:lpstr>Introduction</vt:lpstr>
      <vt:lpstr>Introduction (con’t)</vt:lpstr>
      <vt:lpstr>Introduction (con’t)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Rosemary Everett</dc:creator>
  <cp:lastModifiedBy>Stephen Hill</cp:lastModifiedBy>
  <cp:revision>49</cp:revision>
  <cp:lastPrinted>2021-02-18T11:05:42Z</cp:lastPrinted>
  <dcterms:created xsi:type="dcterms:W3CDTF">2016-02-20T11:29:28Z</dcterms:created>
  <dcterms:modified xsi:type="dcterms:W3CDTF">2021-03-05T23:32:32Z</dcterms:modified>
</cp:coreProperties>
</file>