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48" r:id="rId1"/>
    <p:sldMasterId id="2147483678" r:id="rId2"/>
    <p:sldMasterId id="2147483704" r:id="rId3"/>
  </p:sldMasterIdLst>
  <p:notesMasterIdLst>
    <p:notesMasterId r:id="rId10"/>
  </p:notesMasterIdLst>
  <p:handoutMasterIdLst>
    <p:handoutMasterId r:id="rId11"/>
  </p:handoutMasterIdLst>
  <p:sldIdLst>
    <p:sldId id="256" r:id="rId4"/>
    <p:sldId id="307" r:id="rId5"/>
    <p:sldId id="308" r:id="rId6"/>
    <p:sldId id="309" r:id="rId7"/>
    <p:sldId id="311" r:id="rId8"/>
    <p:sldId id="312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rbel" panose="020B0503020204020204" pitchFamily="34" charset="0"/>
      <p:regular r:id="rId16"/>
      <p:bold r:id="rId17"/>
      <p:italic r:id="rId18"/>
      <p:boldItalic r:id="rId19"/>
    </p:embeddedFont>
    <p:embeddedFont>
      <p:font typeface="Franklin Gothic Heavy" panose="020B0903020102020204" pitchFamily="34" charset="0"/>
      <p:regular r:id="rId20"/>
      <p:italic r:id="rId21"/>
    </p:embeddedFont>
    <p:embeddedFont>
      <p:font typeface="Perpetua" panose="02020502060401020303" pitchFamily="18" charset="0"/>
      <p:regular r:id="rId22"/>
      <p:bold r:id="rId23"/>
      <p:italic r:id="rId24"/>
      <p:boldItalic r:id="rId25"/>
    </p:embeddedFont>
    <p:embeddedFont>
      <p:font typeface="Segoe UI" panose="020B0502040204020203" pitchFamily="34" charset="0"/>
      <p:regular r:id="rId26"/>
      <p:bold r:id="rId27"/>
      <p:italic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7661" autoAdjust="0"/>
  </p:normalViewPr>
  <p:slideViewPr>
    <p:cSldViewPr>
      <p:cViewPr varScale="1">
        <p:scale>
          <a:sx n="89" d="100"/>
          <a:sy n="89" d="100"/>
        </p:scale>
        <p:origin x="22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53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21" Type="http://schemas.openxmlformats.org/officeDocument/2006/relationships/font" Target="fonts/font10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0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2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E2A69-A919-4D89-85ED-CAD68AE888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22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Consult the club president on the current status of the club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Serve as a director of your club’s 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Appoint committee chairs and a trainer for your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Supervise preparation of the club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Create an account on My Rotary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Set and track goals for your club in Rotary Club Central on My Rotary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Ensure all club officers are reported on My Rotary so they can receive important communications from Rotary International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57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Set goals for each committee.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Encourage communication between club and district committees.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Review activities, goals, and expenditures, and participate in decisions.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Supervise the preparation of a club budget and proper accounting practices, including an annual financial 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Make sure your secretary and treasurer have an account on My Rotary to update membership and club data regularly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Collaborate with the governor and assistant governor on club and district matters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Communicate important information from the governor and Rotary International to club members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52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Prepare for the Area governor’s required visit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Follow Rotary’s youth protection policies and the Statement of Conduct for Working With Youth, Implement the District Youth Protection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Plan and lead monthly board meetings*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Plan and lead interesting and relevant club meetings, and organize fun social events*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Ensure that comprehensive training is conducted for club members, as needed*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Involve members in carrying out your club’s goals, outlined in Rotary Club Central.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Track your club’s goals in Rotary Club Central.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Encourage members to attend district meetings, and promote the Rotary Convention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Attend the district conference*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Submit an annual report to your club on the club’s status before leaving office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50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The President is responsible for providing effective leadership to ensure the club is successful in all its endeavours. 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Ensure the compilation of the club is correct – that committees are able to work together.  A good mix of vocations and attributes.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Ensure that the objectives and ideals of Rotary are projected appropriately – the club needs to be seen within the community as giving “Service above Self” – both locally and internationally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Ensure that the image of Rotary is projected well into the local community – “Does your club erect signs on their projects?” – What about your local media – do you have good news stories projected?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Represent the club in civic, business and professional forums.  You will receive numerous invites to community events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etc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– make sure you attend or at least your proxy if you are not available.  Make the club available to the community.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Keep the membership of the club informed – matters from RI that membership should know.  This can be at Rotary Information spots at meetings, through your bulletin or on your club web site. 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Do you have an up to date copy of your clubs constitution and bylaws – Has your club adopted the latest constitution from the COL 2007.  Are your by-laws out of date with your club and/or community needs.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Constitution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            Must be adopted by all clubs that are chartered with Rotary International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            When a club is admitted to membership in RI, it is required to adopt as its constitution the Standard Rotary Club Constitution.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            Only Name and Locality of club can be amended by club – all other amendments can only be done by COL every three years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Club by laws – Recommended – any bylaws must not be in conflict with Club Constitution or By Laws or Constitution of RI 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Australian Business Number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Incorporation Certificate (Public Officer)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Charter Document – issued by RI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Do you know what the Manual of Procedure is? – Do you have your own copy?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Chair your Board meetings – held monthly, run efficiently, keep to procedure. Contribute to the Board by actively advancing ideas, debating issues and acting in the best interests of the club and Rotary International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284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The weekly running of your club - Have you considered the following: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Weekly Program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Agenda?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Time frames for your meeting.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Good Sergeant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Meeting Place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Fellowship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Board Meetings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Monthly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Meeting Place – is it appropriate, central – do you need IT equipment?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Club Assemblies – program them in –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How is the club budget prepared?   Is it independently reviewed by a qualified accountant? 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Does the club have a long-range plan in place?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Has the club developed a system for continuity of leadership on its board, committees, etc.?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Has the club developed a system for keeping all members involved in the club?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500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47801"/>
            <a:ext cx="2855915" cy="467836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111750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40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43536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48337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 sz="2400"/>
            </a:lvl2pPr>
            <a:lvl3pPr marL="0" indent="0">
              <a:buFontTx/>
              <a:buNone/>
              <a:defRPr sz="2400"/>
            </a:lvl3pPr>
            <a:lvl4pPr marL="0" indent="0">
              <a:buFontTx/>
              <a:buNone/>
              <a:defRPr sz="2400"/>
            </a:lvl4pPr>
            <a:lvl5pPr marL="0" indent="0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701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500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754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499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88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600199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911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05000" y="30540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905000" y="1635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905000" y="2344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1905000" y="3763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905000" y="44724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905000" y="5181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28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499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279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8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21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1760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7526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12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12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5667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385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300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1"/>
            <a:ext cx="4040188" cy="304801"/>
          </a:xfrm>
          <a:solidFill>
            <a:schemeClr val="accent2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1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057401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752602"/>
            <a:ext cx="4040188" cy="304801"/>
          </a:xfr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850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0131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69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47801"/>
            <a:ext cx="2855915" cy="467836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713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111750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40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6234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43536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48337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94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600199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 sz="2400"/>
            </a:lvl2pPr>
            <a:lvl3pPr marL="0" indent="0">
              <a:buFontTx/>
              <a:buNone/>
              <a:defRPr sz="2400"/>
            </a:lvl3pPr>
            <a:lvl4pPr marL="0" indent="0">
              <a:buFontTx/>
              <a:buNone/>
              <a:defRPr sz="2400"/>
            </a:lvl4pPr>
            <a:lvl5pPr marL="0" indent="0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8711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262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Altern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646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71450" indent="-171450">
              <a:buFont typeface="Arial" pitchFamily="34" charset="0"/>
              <a:buChar char="•"/>
              <a:defRPr sz="2400"/>
            </a:lvl1pPr>
            <a:lvl2pPr marL="628650" indent="-171450">
              <a:buFont typeface="Arial" pitchFamily="34" charset="0"/>
              <a:buChar char="•"/>
              <a:defRPr sz="2000"/>
            </a:lvl2pPr>
            <a:lvl3pPr marL="1085850" indent="-171450">
              <a:buFont typeface="Arial" pitchFamily="34" charset="0"/>
              <a:buChar char="•"/>
              <a:defRPr sz="1800"/>
            </a:lvl3pPr>
            <a:lvl4pPr marL="1543050" indent="-171450">
              <a:buFont typeface="Arial" pitchFamily="34" charset="0"/>
              <a:buChar char="•"/>
              <a:defRPr sz="1600"/>
            </a:lvl4pPr>
            <a:lvl5pPr marL="2000250" indent="-171450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058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29000" y="15240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429000" y="23622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429000" y="32004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429000" y="40386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1774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5675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008"/>
            <a:ext cx="3733800" cy="25898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219200"/>
            <a:ext cx="4495800" cy="25908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800707"/>
            <a:ext cx="3733800" cy="244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3800707"/>
            <a:ext cx="4648200" cy="2447694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5505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766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960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3" y="1219200"/>
            <a:ext cx="25908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76601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96003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2753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36596"/>
            <a:ext cx="2438400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685800"/>
            <a:ext cx="5181599" cy="5791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752600"/>
            <a:ext cx="2438400" cy="4724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438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001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05000" y="30540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905000" y="1635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905000" y="2344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1905000" y="3763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905000" y="44724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905000" y="5181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0107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713448"/>
            <a:ext cx="9144000" cy="7810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324600"/>
            <a:ext cx="6400800" cy="6858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7350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8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7526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12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12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385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1"/>
            <a:ext cx="4040188" cy="304801"/>
          </a:xfrm>
          <a:solidFill>
            <a:schemeClr val="accent2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1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057401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752602"/>
            <a:ext cx="4040188" cy="304801"/>
          </a:xfr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15498" y="0"/>
            <a:ext cx="9159498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76200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56907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531713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5" r:id="rId3"/>
    <p:sldLayoutId id="2147483660" r:id="rId4"/>
    <p:sldLayoutId id="2147483651" r:id="rId5"/>
    <p:sldLayoutId id="2147483652" r:id="rId6"/>
    <p:sldLayoutId id="2147483661" r:id="rId7"/>
    <p:sldLayoutId id="2147483662" r:id="rId8"/>
    <p:sldLayoutId id="2147483653" r:id="rId9"/>
    <p:sldLayoutId id="2147483654" r:id="rId10"/>
    <p:sldLayoutId id="2147483655" r:id="rId11"/>
    <p:sldLayoutId id="2147483656" r:id="rId12"/>
    <p:sldLayoutId id="2147483664" r:id="rId13"/>
    <p:sldLayoutId id="2147483657" r:id="rId14"/>
    <p:sldLayoutId id="2147483667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15498" y="0"/>
            <a:ext cx="9159498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76200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56907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531713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641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5E5E5"/>
            </a:gs>
            <a:gs pos="55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1"/>
            <a:ext cx="8229600" cy="424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4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7" b="6024"/>
          <a:stretch/>
        </p:blipFill>
        <p:spPr>
          <a:xfrm>
            <a:off x="0" y="5257040"/>
            <a:ext cx="9144000" cy="160096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5238752"/>
            <a:ext cx="914400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37516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Presidents Basics</a:t>
            </a:r>
          </a:p>
        </p:txBody>
      </p:sp>
      <p:sp>
        <p:nvSpPr>
          <p:cNvPr id="9" name="money"/>
          <p:cNvSpPr txBox="1"/>
          <p:nvPr/>
        </p:nvSpPr>
        <p:spPr>
          <a:xfrm>
            <a:off x="5924881" y="1774856"/>
            <a:ext cx="1981200" cy="646331"/>
          </a:xfrm>
          <a:prstGeom prst="rect">
            <a:avLst/>
          </a:prstGeom>
          <a:noFill/>
          <a:scene3d>
            <a:camera prst="perspectiveFront" fov="0">
              <a:rot lat="1500002" lon="19148993" rev="21351696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BOARD</a:t>
            </a:r>
          </a:p>
        </p:txBody>
      </p:sp>
      <p:sp>
        <p:nvSpPr>
          <p:cNvPr id="10" name="home"/>
          <p:cNvSpPr txBox="1"/>
          <p:nvPr/>
        </p:nvSpPr>
        <p:spPr>
          <a:xfrm>
            <a:off x="2510189" y="1482469"/>
            <a:ext cx="1981200" cy="584775"/>
          </a:xfrm>
          <a:prstGeom prst="rect">
            <a:avLst/>
          </a:prstGeom>
          <a:noFill/>
          <a:scene3d>
            <a:camera prst="perspectiveFront" fov="0">
              <a:rot lat="1412740" lon="19499024" rev="21491697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BUDGET</a:t>
            </a:r>
          </a:p>
        </p:txBody>
      </p:sp>
      <p:sp>
        <p:nvSpPr>
          <p:cNvPr id="12" name="children"/>
          <p:cNvSpPr txBox="1"/>
          <p:nvPr/>
        </p:nvSpPr>
        <p:spPr>
          <a:xfrm rot="21435475">
            <a:off x="-313329" y="907273"/>
            <a:ext cx="2788303" cy="584775"/>
          </a:xfrm>
          <a:prstGeom prst="rect">
            <a:avLst/>
          </a:prstGeom>
          <a:noFill/>
          <a:scene3d>
            <a:camera prst="perspectiveFront" fov="0">
              <a:rot lat="963491" lon="20131997" rev="3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GOALS</a:t>
            </a:r>
          </a:p>
        </p:txBody>
      </p:sp>
      <p:sp>
        <p:nvSpPr>
          <p:cNvPr id="14" name="career"/>
          <p:cNvSpPr txBox="1"/>
          <p:nvPr/>
        </p:nvSpPr>
        <p:spPr>
          <a:xfrm rot="174332">
            <a:off x="5603146" y="392880"/>
            <a:ext cx="2480747" cy="584775"/>
          </a:xfrm>
          <a:prstGeom prst="rect">
            <a:avLst/>
          </a:prstGeom>
          <a:noFill/>
          <a:scene3d>
            <a:camera prst="perspectiveFront" fov="0">
              <a:rot lat="1412740" lon="19499024" rev="21491697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MEETINGS</a:t>
            </a:r>
          </a:p>
        </p:txBody>
      </p:sp>
      <p:sp>
        <p:nvSpPr>
          <p:cNvPr id="15" name="life"/>
          <p:cNvSpPr txBox="1"/>
          <p:nvPr/>
        </p:nvSpPr>
        <p:spPr>
          <a:xfrm rot="215056">
            <a:off x="6691009" y="4415921"/>
            <a:ext cx="2430143" cy="646331"/>
          </a:xfrm>
          <a:prstGeom prst="rect">
            <a:avLst/>
          </a:prstGeom>
          <a:noFill/>
          <a:scene3d>
            <a:camera prst="perspectiveFront" fov="0">
              <a:rot lat="2871293" lon="18954057" rev="2076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CONSULT</a:t>
            </a:r>
          </a:p>
        </p:txBody>
      </p:sp>
      <p:sp>
        <p:nvSpPr>
          <p:cNvPr id="17" name="love"/>
          <p:cNvSpPr txBox="1"/>
          <p:nvPr/>
        </p:nvSpPr>
        <p:spPr>
          <a:xfrm>
            <a:off x="2399507" y="3612543"/>
            <a:ext cx="1981200" cy="523220"/>
          </a:xfrm>
          <a:prstGeom prst="rect">
            <a:avLst/>
          </a:prstGeom>
          <a:noFill/>
          <a:scene3d>
            <a:camera prst="perspectiveFront" fov="0">
              <a:rot lat="1981826" lon="19489533" rev="21370665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IMAGE</a:t>
            </a:r>
          </a:p>
        </p:txBody>
      </p:sp>
      <p:sp>
        <p:nvSpPr>
          <p:cNvPr id="18" name="taxes"/>
          <p:cNvSpPr txBox="1"/>
          <p:nvPr/>
        </p:nvSpPr>
        <p:spPr>
          <a:xfrm rot="21217583">
            <a:off x="4380859" y="1720437"/>
            <a:ext cx="3170856" cy="646331"/>
          </a:xfrm>
          <a:prstGeom prst="rect">
            <a:avLst/>
          </a:prstGeom>
          <a:noFill/>
          <a:scene3d>
            <a:camera prst="perspectiveFront" fov="0">
              <a:rot lat="19597518" lon="18312905" rev="2094136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HOW</a:t>
            </a:r>
          </a:p>
        </p:txBody>
      </p:sp>
      <p:sp>
        <p:nvSpPr>
          <p:cNvPr id="19" name="vacation"/>
          <p:cNvSpPr txBox="1"/>
          <p:nvPr/>
        </p:nvSpPr>
        <p:spPr>
          <a:xfrm rot="21434859">
            <a:off x="3937511" y="3305359"/>
            <a:ext cx="3170856" cy="707886"/>
          </a:xfrm>
          <a:prstGeom prst="rect">
            <a:avLst/>
          </a:prstGeom>
          <a:noFill/>
          <a:scene3d>
            <a:camera prst="perspectiveFront" fov="0">
              <a:rot lat="19010045" lon="18468807" rev="20844431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MEMBERS</a:t>
            </a:r>
          </a:p>
        </p:txBody>
      </p:sp>
      <p:sp>
        <p:nvSpPr>
          <p:cNvPr id="20" name="play"/>
          <p:cNvSpPr txBox="1"/>
          <p:nvPr/>
        </p:nvSpPr>
        <p:spPr>
          <a:xfrm>
            <a:off x="1960368" y="2554716"/>
            <a:ext cx="2243790" cy="523220"/>
          </a:xfrm>
          <a:prstGeom prst="rect">
            <a:avLst/>
          </a:prstGeom>
          <a:noFill/>
          <a:scene3d>
            <a:camera prst="perspectiveFront" fov="0">
              <a:rot lat="1981826" lon="19489533" rev="2118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BYLAWS</a:t>
            </a:r>
          </a:p>
        </p:txBody>
      </p:sp>
      <p:pic>
        <p:nvPicPr>
          <p:cNvPr id="4" name="stick_figure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58" y="1543051"/>
            <a:ext cx="1129843" cy="1535906"/>
          </a:xfrm>
          <a:prstGeom prst="rect">
            <a:avLst/>
          </a:prstGeom>
        </p:spPr>
      </p:pic>
      <p:sp>
        <p:nvSpPr>
          <p:cNvPr id="11" name="Subtitle 10">
            <a:extLst>
              <a:ext uri="{FF2B5EF4-FFF2-40B4-BE49-F238E27FC236}">
                <a16:creationId xmlns:a16="http://schemas.microsoft.com/office/drawing/2014/main" id="{D513C570-EC30-4594-81EA-0EEC7D8342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116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A8C38-7FFB-47B8-ADAE-31DFDB8C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FDAFDB-5EC0-42A0-9024-82F06740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President Elect Responsibilities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641900-7871-4E98-8CB3-FFFA35F52D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066801"/>
            <a:ext cx="8001000" cy="50292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Consult president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Director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Committee chairs and a trainer for your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Supervise preparation of the club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Create an account on My Rotary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Set and track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Ensure all club officers are reported on My Rotary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F71A1-A61F-47CC-A34C-AE451B62F966}"/>
              </a:ext>
            </a:extLst>
          </p:cNvPr>
          <p:cNvSpPr/>
          <p:nvPr/>
        </p:nvSpPr>
        <p:spPr>
          <a:xfrm>
            <a:off x="304800" y="6488668"/>
            <a:ext cx="7423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District 9705 President Elect Training Seminar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69A8-60BC-48FF-9644-CB4652B9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27" y="5992482"/>
            <a:ext cx="892786" cy="83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0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A8C38-7FFB-47B8-ADAE-31DFDB8C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FDAFDB-5EC0-42A0-9024-82F06740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President Responsibilities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641900-7871-4E98-8CB3-FFFA35F52D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066801"/>
            <a:ext cx="8001000" cy="50292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Committee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Communication between club and district committees.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Activities, goals, and expenditures.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Preparation of a club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Secretary and treasurer - My Rotary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Collaborate with DG &amp; 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dirty="0"/>
              <a:t>Communicate important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69A8-60BC-48FF-9644-CB4652B9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27" y="5992482"/>
            <a:ext cx="892786" cy="8382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C4591C-0CF6-45A4-AC6C-F76CF8893C62}"/>
              </a:ext>
            </a:extLst>
          </p:cNvPr>
          <p:cNvSpPr/>
          <p:nvPr/>
        </p:nvSpPr>
        <p:spPr>
          <a:xfrm>
            <a:off x="304800" y="6488668"/>
            <a:ext cx="7423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District 9705 President Elect Training Seminar</a:t>
            </a:r>
          </a:p>
        </p:txBody>
      </p:sp>
    </p:spTree>
    <p:extLst>
      <p:ext uri="{BB962C8B-B14F-4D97-AF65-F5344CB8AC3E}">
        <p14:creationId xmlns:p14="http://schemas.microsoft.com/office/powerpoint/2010/main" val="227493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A8C38-7FFB-47B8-ADAE-31DFDB8C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FDAFDB-5EC0-42A0-9024-82F06740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President Responsibilities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641900-7871-4E98-8CB3-FFFA35F52D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066801"/>
            <a:ext cx="8001000" cy="50292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Area governor’s visit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Youth protection policies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Monthly board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Interesting and relevant club meetings, fun social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Comprehensive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Involve members in goals.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Track your club’s goals.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District meetings,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Annual report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69A8-60BC-48FF-9644-CB4652B9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27" y="5992482"/>
            <a:ext cx="892786" cy="8382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9921B4-9F05-44AC-A284-6054FF15A1FB}"/>
              </a:ext>
            </a:extLst>
          </p:cNvPr>
          <p:cNvSpPr/>
          <p:nvPr/>
        </p:nvSpPr>
        <p:spPr>
          <a:xfrm>
            <a:off x="304800" y="6488668"/>
            <a:ext cx="7423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District 9705 President Elect Training Seminar</a:t>
            </a:r>
          </a:p>
        </p:txBody>
      </p:sp>
    </p:spTree>
    <p:extLst>
      <p:ext uri="{BB962C8B-B14F-4D97-AF65-F5344CB8AC3E}">
        <p14:creationId xmlns:p14="http://schemas.microsoft.com/office/powerpoint/2010/main" val="32548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A8C38-7FFB-47B8-ADAE-31DFDB8C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FDAFDB-5EC0-42A0-9024-82F06740C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0" y="34370"/>
            <a:ext cx="8229600" cy="639763"/>
          </a:xfrm>
        </p:spPr>
        <p:txBody>
          <a:bodyPr/>
          <a:lstStyle/>
          <a:p>
            <a:r>
              <a:rPr lang="en-AU" dirty="0"/>
              <a:t>Effective Leadership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69A8-60BC-48FF-9644-CB4652B9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27" y="5992482"/>
            <a:ext cx="892786" cy="838249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84FADF9-B05A-4B42-8E05-C334BCEBDE6E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414997" y="1225689"/>
            <a:ext cx="8691273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President is responsible for providing effective leadership 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Compilation of the club is correct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“Service above self”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Image of rotary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Represent the club.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Keep the membership of the club informed. 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Constitution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Club by laws  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Australian business number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Incorporation certificate (public officer)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Charter document – issued by RI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Manual of procedure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Chair your Board meetings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3596EE-9E14-4B74-8687-5581ACBD1ED4}"/>
              </a:ext>
            </a:extLst>
          </p:cNvPr>
          <p:cNvSpPr/>
          <p:nvPr/>
        </p:nvSpPr>
        <p:spPr>
          <a:xfrm>
            <a:off x="304800" y="6488668"/>
            <a:ext cx="7423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District 9705 President Elect Training Seminar</a:t>
            </a:r>
          </a:p>
        </p:txBody>
      </p:sp>
    </p:spTree>
    <p:extLst>
      <p:ext uri="{BB962C8B-B14F-4D97-AF65-F5344CB8AC3E}">
        <p14:creationId xmlns:p14="http://schemas.microsoft.com/office/powerpoint/2010/main" val="265785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A8C38-7FFB-47B8-ADAE-31DFDB8C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FDAFDB-5EC0-42A0-9024-82F06740C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0" y="34370"/>
            <a:ext cx="8229600" cy="639763"/>
          </a:xfrm>
        </p:spPr>
        <p:txBody>
          <a:bodyPr/>
          <a:lstStyle/>
          <a:p>
            <a:r>
              <a:rPr lang="en-AU" dirty="0"/>
              <a:t>Effective Leadership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069A8-60BC-48FF-9644-CB4652B9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27" y="5992482"/>
            <a:ext cx="892786" cy="838249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84FADF9-B05A-4B42-8E05-C334BCEBDE6E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5800" y="1548201"/>
            <a:ext cx="82296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Program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Agenda?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Time frames.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Good Sergeant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Meeting Place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Fellowship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Board Meetings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Meeting Place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Club Assemblies 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Club budget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Long-range plan 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Continuity of leadership</a:t>
            </a:r>
            <a:endParaRPr lang="en-US" altLang="en-US" dirty="0">
              <a:solidFill>
                <a:schemeClr val="tx1"/>
              </a:solidFill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i="1" dirty="0">
                <a:solidFill>
                  <a:schemeClr val="tx1"/>
                </a:solidFill>
              </a:rPr>
              <a:t>All members involved </a:t>
            </a:r>
            <a:endParaRPr lang="en-US" altLang="en-US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3DE52-1DFA-4615-AA3A-E613B9ECC947}"/>
              </a:ext>
            </a:extLst>
          </p:cNvPr>
          <p:cNvSpPr txBox="1"/>
          <p:nvPr/>
        </p:nvSpPr>
        <p:spPr>
          <a:xfrm>
            <a:off x="304800" y="986928"/>
            <a:ext cx="8991600" cy="63976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altLang="en-US" sz="2400" b="1" dirty="0"/>
              <a:t>Running of your club - Have you considered the following: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3F143B-4744-4EE6-A029-1F64A9BDB905}"/>
              </a:ext>
            </a:extLst>
          </p:cNvPr>
          <p:cNvSpPr/>
          <p:nvPr/>
        </p:nvSpPr>
        <p:spPr>
          <a:xfrm>
            <a:off x="304800" y="6488668"/>
            <a:ext cx="7423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District 9705 President Elect Training Seminar</a:t>
            </a:r>
          </a:p>
        </p:txBody>
      </p:sp>
    </p:spTree>
    <p:extLst>
      <p:ext uri="{BB962C8B-B14F-4D97-AF65-F5344CB8AC3E}">
        <p14:creationId xmlns:p14="http://schemas.microsoft.com/office/powerpoint/2010/main" val="372327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PresenterMedia Animated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PresenterMedia Static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PresenterMedia.com Animated Theme">
  <a:themeElements>
    <a:clrScheme name="Your Life Starts here">
      <a:dk1>
        <a:sysClr val="windowText" lastClr="000000"/>
      </a:dk1>
      <a:lt1>
        <a:sysClr val="window" lastClr="FFFFFF"/>
      </a:lt1>
      <a:dk2>
        <a:srgbClr val="596984"/>
      </a:dk2>
      <a:lt2>
        <a:srgbClr val="B3DFFF"/>
      </a:lt2>
      <a:accent1>
        <a:srgbClr val="143F6A"/>
      </a:accent1>
      <a:accent2>
        <a:srgbClr val="FFC000"/>
      </a:accent2>
      <a:accent3>
        <a:srgbClr val="7F8FA9"/>
      </a:accent3>
      <a:accent4>
        <a:srgbClr val="7F7F7F"/>
      </a:accent4>
      <a:accent5>
        <a:srgbClr val="3E2E2E"/>
      </a:accent5>
      <a:accent6>
        <a:srgbClr val="FFFFFF"/>
      </a:accent6>
      <a:hlink>
        <a:srgbClr val="004D86"/>
      </a:hlink>
      <a:folHlink>
        <a:srgbClr val="1D9FFF"/>
      </a:folHlink>
    </a:clrScheme>
    <a:fontScheme name="reflective ball">
      <a:majorFont>
        <a:latin typeface="Franklin Gothic Heav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25169</TotalTime>
  <Words>1109</Words>
  <Application>Microsoft Office PowerPoint</Application>
  <PresentationFormat>On-screen Show (4:3)</PresentationFormat>
  <Paragraphs>139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Corbel</vt:lpstr>
      <vt:lpstr>Perpetua</vt:lpstr>
      <vt:lpstr>Franklin Gothic Heavy</vt:lpstr>
      <vt:lpstr>Verdana</vt:lpstr>
      <vt:lpstr>Segoe UI</vt:lpstr>
      <vt:lpstr>Calibri</vt:lpstr>
      <vt:lpstr>Arial</vt:lpstr>
      <vt:lpstr>PresenterMedia Animated Theme</vt:lpstr>
      <vt:lpstr>PresenterMedia Static Theme</vt:lpstr>
      <vt:lpstr>PresenterMedia.com Animated Theme</vt:lpstr>
      <vt:lpstr>Presidents Basics</vt:lpstr>
      <vt:lpstr>President Elect Responsibilities</vt:lpstr>
      <vt:lpstr>President Responsibilities</vt:lpstr>
      <vt:lpstr>President Responsibilities</vt:lpstr>
      <vt:lpstr>Effective Leadership</vt:lpstr>
      <vt:lpstr>Effective Leadership</vt:lpstr>
    </vt:vector>
  </TitlesOfParts>
  <Company>eclipsed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eclipse</dc:creator>
  <cp:lastModifiedBy>Stephen Hill</cp:lastModifiedBy>
  <cp:revision>187</cp:revision>
  <dcterms:created xsi:type="dcterms:W3CDTF">2009-04-22T21:54:33Z</dcterms:created>
  <dcterms:modified xsi:type="dcterms:W3CDTF">2021-02-22T02:31:38Z</dcterms:modified>
</cp:coreProperties>
</file>